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73"/>
  </p:notesMasterIdLst>
  <p:sldIdLst>
    <p:sldId id="256" r:id="rId4"/>
    <p:sldId id="257" r:id="rId5"/>
    <p:sldId id="327" r:id="rId6"/>
    <p:sldId id="328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329" r:id="rId25"/>
    <p:sldId id="275" r:id="rId26"/>
    <p:sldId id="276" r:id="rId27"/>
    <p:sldId id="309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324" r:id="rId42"/>
    <p:sldId id="325" r:id="rId43"/>
    <p:sldId id="290" r:id="rId44"/>
    <p:sldId id="291" r:id="rId45"/>
    <p:sldId id="292" r:id="rId46"/>
    <p:sldId id="312" r:id="rId47"/>
    <p:sldId id="310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16" r:id="rId58"/>
    <p:sldId id="317" r:id="rId59"/>
    <p:sldId id="304" r:id="rId60"/>
    <p:sldId id="305" r:id="rId61"/>
    <p:sldId id="313" r:id="rId62"/>
    <p:sldId id="314" r:id="rId63"/>
    <p:sldId id="306" r:id="rId64"/>
    <p:sldId id="321" r:id="rId65"/>
    <p:sldId id="322" r:id="rId66"/>
    <p:sldId id="323" r:id="rId67"/>
    <p:sldId id="318" r:id="rId68"/>
    <p:sldId id="307" r:id="rId69"/>
    <p:sldId id="326" r:id="rId70"/>
    <p:sldId id="319" r:id="rId71"/>
    <p:sldId id="320" r:id="rId72"/>
  </p:sldIdLst>
  <p:sldSz cx="9144000" cy="5143500" type="screen16x9"/>
  <p:notesSz cx="6858000" cy="9144000"/>
  <p:embeddedFontLst>
    <p:embeddedFont>
      <p:font typeface="Merriweather Sans" pitchFamily="2" charset="77"/>
      <p:regular r:id="rId74"/>
      <p:bold r:id="rId75"/>
      <p:italic r:id="rId76"/>
      <p:boldItalic r:id="rId77"/>
    </p:embeddedFont>
    <p:embeddedFont>
      <p:font typeface="Montserrat" pitchFamily="2" charset="77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73"/>
  </p:normalViewPr>
  <p:slideViewPr>
    <p:cSldViewPr snapToGrid="0">
      <p:cViewPr varScale="1">
        <p:scale>
          <a:sx n="139" d="100"/>
          <a:sy n="139" d="100"/>
        </p:scale>
        <p:origin x="176" y="4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4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7.fntdata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2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3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dd5c78ac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2edd5c78ace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2edd5c78ace_0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dd5c78ace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2edd5c78ace_0_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edd5c78ace_0_2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edd5c78ace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2edd5c78ace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2edd5c78ace_0_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edd5c78ace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2edd5c78ace_0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2edd5c78ace_0_2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edd5c78ace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g2edd5c78ace_0_2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edd5c78ace_0_2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edd5c78ace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2edd5c78ace_0_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2edd5c78ace_0_2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edd5c78ace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2edd5c78ace_0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edd5c78ace_0_2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edd5c78ac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g2edd5c78ace_0_2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2edd5c78ace_0_2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edd5c78ace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2edd5c78ace_0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2edd5c78ace_0_2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edd5c78ace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2edd5c78ace_0_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2edd5c78ace_0_2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edd5c78ace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edd5c78ace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dd5c78ace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2edd5c78ace_0_9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2edd5c78ace_0_9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ef59fda07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ef59fda07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edd5c78ace_0_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edd5c78ace_0_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ef59fda07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ef59fda07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278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ef59fda07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ef59fda07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edd5c78ace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edd5c78ace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edd5c78ace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3738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0" name="Google Shape;380;g2edd5c78ace_0_541:notes"/>
          <p:cNvSpPr txBox="1">
            <a:spLocks noGrp="1"/>
          </p:cNvSpPr>
          <p:nvPr>
            <p:ph type="body" idx="1"/>
          </p:nvPr>
        </p:nvSpPr>
        <p:spPr>
          <a:xfrm>
            <a:off x="686360" y="4342535"/>
            <a:ext cx="54867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ef59fda070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3738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4" name="Google Shape;394;g2ef59fda070_0_67:notes"/>
          <p:cNvSpPr txBox="1">
            <a:spLocks noGrp="1"/>
          </p:cNvSpPr>
          <p:nvPr>
            <p:ph type="body" idx="1"/>
          </p:nvPr>
        </p:nvSpPr>
        <p:spPr>
          <a:xfrm>
            <a:off x="686360" y="4342535"/>
            <a:ext cx="54867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edd5c78ace_0_5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03" name="Google Shape;403;g2edd5c78ace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3738"/>
            <a:ext cx="4567200" cy="3425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4" name="Google Shape;404;g2edd5c78ace_0_559:notes"/>
          <p:cNvSpPr txBox="1"/>
          <p:nvPr/>
        </p:nvSpPr>
        <p:spPr>
          <a:xfrm>
            <a:off x="686361" y="4342534"/>
            <a:ext cx="5482500" cy="4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050" tIns="41025" rIns="82050" bIns="41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g2edd5c78ace_0_5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edd5c78ace_0_5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11" name="Google Shape;411;g2edd5c78ace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3738"/>
            <a:ext cx="4567200" cy="3425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2" name="Google Shape;412;g2edd5c78ace_0_566:notes"/>
          <p:cNvSpPr txBox="1"/>
          <p:nvPr/>
        </p:nvSpPr>
        <p:spPr>
          <a:xfrm>
            <a:off x="686361" y="4342534"/>
            <a:ext cx="5482500" cy="4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050" tIns="41025" rIns="82050" bIns="41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2edd5c78ace_0_5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edd5c78ace_0_5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24" name="Google Shape;424;g2edd5c78ace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3738"/>
            <a:ext cx="4567200" cy="3425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5" name="Google Shape;425;g2edd5c78ace_0_578:notes"/>
          <p:cNvSpPr txBox="1"/>
          <p:nvPr/>
        </p:nvSpPr>
        <p:spPr>
          <a:xfrm>
            <a:off x="686361" y="4342534"/>
            <a:ext cx="5482500" cy="4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050" tIns="41025" rIns="82050" bIns="41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g2edd5c78ace_0_5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dd5c78ace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2edd5c78ace_0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edd5c78ace_0_3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edd5c78ace_0_5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39" name="Google Shape;439;g2edd5c78ace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3738"/>
            <a:ext cx="4567200" cy="3425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0" name="Google Shape;440;g2edd5c78ace_0_592:notes"/>
          <p:cNvSpPr txBox="1"/>
          <p:nvPr/>
        </p:nvSpPr>
        <p:spPr>
          <a:xfrm>
            <a:off x="686361" y="4342534"/>
            <a:ext cx="5482500" cy="4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050" tIns="41025" rIns="82050" bIns="41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2edd5c78ace_0_5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edd5c78ace_0_6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56" name="Google Shape;456;g2edd5c78ace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3738"/>
            <a:ext cx="4567200" cy="3425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7" name="Google Shape;457;g2edd5c78ace_0_608:notes"/>
          <p:cNvSpPr txBox="1"/>
          <p:nvPr/>
        </p:nvSpPr>
        <p:spPr>
          <a:xfrm>
            <a:off x="686361" y="4342534"/>
            <a:ext cx="5482500" cy="4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050" tIns="41025" rIns="82050" bIns="41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g2edd5c78ace_0_6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ef59fda07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ef59fda07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ef59fda07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ef59fda07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edd5c78ace_0_1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edd5c78ace_0_1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edd5c78ace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g2edd5c78ace_0_6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2edd5c78ace_0_6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ef59fda0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ef59fda0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ef59fda07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ef59fda07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ef59fda07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ef59fda07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ef59fda07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ef59fda07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23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dd5c78ac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2edd5c78ace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2edd5c78ace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edd5c78ace_0_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edd5c78ace_0_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edd5c78ace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g2edd5c78ace_0_10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2edd5c78ace_0_10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edd5c78ace_0_1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g2edd5c78ace_0_10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g2edd5c78ace_0_10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edd5c78ace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g2edd5c78ace_0_7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g2edd5c78ace_0_7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edd5c78ace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6" name="Google Shape;606;g2edd5c78ace_0_7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g2edd5c78ace_0_7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edd5c78ace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0" name="Google Shape;640;g2edd5c78ace_0_8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g2edd5c78ace_0_8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edd5c78ace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g2edd5c78ace_0_9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2edd5c78ace_0_9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edd5c78ace_0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2edd5c78ace_0_9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g2edd5c78ace_0_9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edd5c78ace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edd5c78ace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edd5c78ace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edd5c78ace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410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dd5c78ace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edd5c78ace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ef59fda07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ef59fda07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ef59fda070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ef59fda070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edd5c78ace_0_1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edd5c78ace_0_1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edd5c78ace_0_1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edd5c78ace_0_1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6112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edd5c78ace_0_1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edd5c78ace_0_1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edd5c78ace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edd5c78ace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edd5c78ace_0_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edd5c78ace_0_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dd5c78ace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2edd5c78ace_0_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2edd5c78ace_0_1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dd5c78ace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2edd5c78ace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2edd5c78ace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0" y="1053098"/>
            <a:ext cx="9144000" cy="40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457200" y="900113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48200" y="900113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526750" y="-1473652"/>
            <a:ext cx="4090500" cy="9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6012600" y="771581"/>
            <a:ext cx="3291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821600" y="-1209619"/>
            <a:ext cx="32910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270E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0" y="1053098"/>
            <a:ext cx="9144000" cy="40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"/>
              <a:t>Quantitative Community ecology in 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Calibri"/>
              <a:buNone/>
            </a:pPr>
            <a:r>
              <a:rPr lang="en" sz="2700"/>
              <a:t>Instructor: Jesse Miller</a:t>
            </a:r>
            <a:endParaRPr sz="2700"/>
          </a:p>
        </p:txBody>
      </p:sp>
      <p:sp>
        <p:nvSpPr>
          <p:cNvPr id="206" name="Google Shape;206;p37"/>
          <p:cNvSpPr txBox="1"/>
          <p:nvPr/>
        </p:nvSpPr>
        <p:spPr>
          <a:xfrm>
            <a:off x="3759200" y="3063100"/>
            <a:ext cx="5410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37" descr="Nizar Altounji's portrai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076" y="1138350"/>
            <a:ext cx="7339849" cy="39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"/>
              <a:t>Managing community data</a:t>
            </a:r>
            <a:endParaRPr/>
          </a:p>
        </p:txBody>
      </p:sp>
      <p:sp>
        <p:nvSpPr>
          <p:cNvPr id="262" name="Google Shape;262;p44"/>
          <p:cNvSpPr txBox="1">
            <a:spLocks noGrp="1"/>
          </p:cNvSpPr>
          <p:nvPr>
            <p:ph type="body" idx="1"/>
          </p:nvPr>
        </p:nvSpPr>
        <p:spPr>
          <a:xfrm>
            <a:off x="0" y="1053100"/>
            <a:ext cx="5208300" cy="40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en" sz="2400"/>
              <a:t>Keep all files for a project in subfolders of the same folder</a:t>
            </a:r>
            <a:endParaRPr sz="2400"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en" sz="2400"/>
              <a:t>Use cloud storage / automatic backup software so your data is always passively backed up</a:t>
            </a:r>
            <a:endParaRPr sz="2400"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en" sz="2400"/>
              <a:t>Consider at least one external hard drive too</a:t>
            </a:r>
            <a:endParaRPr/>
          </a:p>
        </p:txBody>
      </p:sp>
      <p:pic>
        <p:nvPicPr>
          <p:cNvPr id="263" name="Google Shape;2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100" y="1552575"/>
            <a:ext cx="350520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"/>
              <a:t>Always keep the original, raw data</a:t>
            </a:r>
            <a:endParaRPr/>
          </a:p>
        </p:txBody>
      </p:sp>
      <p:pic>
        <p:nvPicPr>
          <p:cNvPr id="270" name="Google Shape;270;p4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44675" y="1052513"/>
            <a:ext cx="5454600" cy="40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>
            <a:spLocks noGrp="1"/>
          </p:cNvSpPr>
          <p:nvPr>
            <p:ph type="body" idx="1"/>
          </p:nvPr>
        </p:nvSpPr>
        <p:spPr>
          <a:xfrm>
            <a:off x="0" y="1053098"/>
            <a:ext cx="9144000" cy="40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endParaRPr/>
          </a:p>
        </p:txBody>
      </p:sp>
      <p:sp>
        <p:nvSpPr>
          <p:cNvPr id="277" name="Google Shape;277;p46"/>
          <p:cNvSpPr txBox="1">
            <a:spLocks noGrp="1"/>
          </p:cNvSpPr>
          <p:nvPr>
            <p:ph type="title"/>
          </p:nvPr>
        </p:nvSpPr>
        <p:spPr>
          <a:xfrm>
            <a:off x="0" y="117438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"/>
              <a:t>Use descriptive names for your data files</a:t>
            </a:r>
            <a:endParaRPr/>
          </a:p>
        </p:txBody>
      </p:sp>
      <p:sp>
        <p:nvSpPr>
          <p:cNvPr id="278" name="Google Shape;278;p46"/>
          <p:cNvSpPr txBox="1"/>
          <p:nvPr/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‘Corvallis_VegBiodiv_2007’ better than ‘Year1’…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>
            <a:spLocks noGrp="1"/>
          </p:cNvSpPr>
          <p:nvPr>
            <p:ph type="title"/>
          </p:nvPr>
        </p:nvSpPr>
        <p:spPr>
          <a:xfrm>
            <a:off x="0" y="193323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"/>
              <a:t>When you add data to a database, try not to add columns. Add rows.</a:t>
            </a:r>
            <a:endParaRPr/>
          </a:p>
        </p:txBody>
      </p:sp>
      <p:sp>
        <p:nvSpPr>
          <p:cNvPr id="285" name="Google Shape;285;p47"/>
          <p:cNvSpPr txBox="1">
            <a:spLocks noGrp="1"/>
          </p:cNvSpPr>
          <p:nvPr>
            <p:ph type="body" idx="1"/>
          </p:nvPr>
        </p:nvSpPr>
        <p:spPr>
          <a:xfrm>
            <a:off x="1514475" y="1945218"/>
            <a:ext cx="6172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5814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•"/>
            </a:pPr>
            <a:r>
              <a:rPr lang="en"/>
              <a:t>Bad example</a:t>
            </a:r>
            <a:endParaRPr/>
          </a:p>
        </p:txBody>
      </p:sp>
      <p:pic>
        <p:nvPicPr>
          <p:cNvPr id="286" name="Google Shape;28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050" y="2573868"/>
            <a:ext cx="6115050" cy="2135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>
            <a:spLocks noGrp="1"/>
          </p:cNvSpPr>
          <p:nvPr>
            <p:ph type="title"/>
          </p:nvPr>
        </p:nvSpPr>
        <p:spPr>
          <a:xfrm>
            <a:off x="248356" y="229803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"/>
              <a:t>When you add data to a database, try not to add columns. Add rows.</a:t>
            </a:r>
            <a:endParaRPr/>
          </a:p>
        </p:txBody>
      </p:sp>
      <p:sp>
        <p:nvSpPr>
          <p:cNvPr id="293" name="Google Shape;293;p48"/>
          <p:cNvSpPr txBox="1">
            <a:spLocks noGrp="1"/>
          </p:cNvSpPr>
          <p:nvPr>
            <p:ph type="body" idx="1"/>
          </p:nvPr>
        </p:nvSpPr>
        <p:spPr>
          <a:xfrm>
            <a:off x="1485900" y="1770448"/>
            <a:ext cx="6172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5814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•"/>
            </a:pPr>
            <a:r>
              <a:rPr lang="en"/>
              <a:t>Good example</a:t>
            </a:r>
            <a:endParaRPr/>
          </a:p>
        </p:txBody>
      </p:sp>
      <p:pic>
        <p:nvPicPr>
          <p:cNvPr id="294" name="Google Shape;29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1" y="2340745"/>
            <a:ext cx="3428999" cy="2458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7105" y="2341948"/>
            <a:ext cx="3453896" cy="245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9"/>
          <p:cNvSpPr txBox="1">
            <a:spLocks noGrp="1"/>
          </p:cNvSpPr>
          <p:nvPr>
            <p:ph type="title"/>
          </p:nvPr>
        </p:nvSpPr>
        <p:spPr>
          <a:xfrm>
            <a:off x="0" y="71120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"/>
              <a:t>When you add data to a database, try not to add columns. Add rows.</a:t>
            </a:r>
            <a:endParaRPr/>
          </a:p>
        </p:txBody>
      </p:sp>
      <p:sp>
        <p:nvSpPr>
          <p:cNvPr id="302" name="Google Shape;302;p49"/>
          <p:cNvSpPr txBox="1">
            <a:spLocks noGrp="1"/>
          </p:cNvSpPr>
          <p:nvPr>
            <p:ph type="body" idx="1"/>
          </p:nvPr>
        </p:nvSpPr>
        <p:spPr>
          <a:xfrm>
            <a:off x="1485900" y="1911351"/>
            <a:ext cx="6172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5814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•"/>
            </a:pPr>
            <a:r>
              <a:rPr lang="en"/>
              <a:t>Best example</a:t>
            </a:r>
            <a:endParaRPr/>
          </a:p>
        </p:txBody>
      </p:sp>
      <p:pic>
        <p:nvPicPr>
          <p:cNvPr id="303" name="Google Shape;30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9368" y="2436416"/>
            <a:ext cx="6245881" cy="2160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>
            <a:spLocks noGrp="1"/>
          </p:cNvSpPr>
          <p:nvPr>
            <p:ph type="title"/>
          </p:nvPr>
        </p:nvSpPr>
        <p:spPr>
          <a:xfrm>
            <a:off x="0" y="642937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"/>
              <a:t>All cells within a column should contain only one type of information (text or numerical)</a:t>
            </a:r>
            <a:endParaRPr/>
          </a:p>
        </p:txBody>
      </p:sp>
      <p:sp>
        <p:nvSpPr>
          <p:cNvPr id="310" name="Google Shape;310;p50"/>
          <p:cNvSpPr txBox="1">
            <a:spLocks noGrp="1"/>
          </p:cNvSpPr>
          <p:nvPr>
            <p:ph type="body" idx="1"/>
          </p:nvPr>
        </p:nvSpPr>
        <p:spPr>
          <a:xfrm>
            <a:off x="1485900" y="2185988"/>
            <a:ext cx="6172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lvl="0" indent="-31242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•"/>
            </a:pPr>
            <a:r>
              <a:rPr lang="en"/>
              <a:t>Ex: Don’t enter 40? as a data value. Enter 40 and add a note in a separate column.</a:t>
            </a:r>
            <a:endParaRPr/>
          </a:p>
          <a:p>
            <a:pPr marL="342900" lvl="0" indent="-185420" algn="l" rtl="0">
              <a:spcBef>
                <a:spcPts val="496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endParaRPr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3101" y="3500437"/>
            <a:ext cx="5279231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" sz="3600"/>
              <a:t>Record a single piece of data only once.</a:t>
            </a:r>
            <a:endParaRPr sz="3600"/>
          </a:p>
        </p:txBody>
      </p:sp>
      <p:sp>
        <p:nvSpPr>
          <p:cNvPr id="318" name="Google Shape;318;p51"/>
          <p:cNvSpPr txBox="1">
            <a:spLocks noGrp="1"/>
          </p:cNvSpPr>
          <p:nvPr>
            <p:ph type="body" idx="1"/>
          </p:nvPr>
        </p:nvSpPr>
        <p:spPr>
          <a:xfrm>
            <a:off x="0" y="1053098"/>
            <a:ext cx="9144000" cy="40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en" sz="2400"/>
              <a:t>Separate information collected at different scales into different tables.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en" sz="2400"/>
              <a:t>Create a “relational database” (AKA tidy data)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" sz="3600"/>
              <a:t>Record a single piece of data only once.</a:t>
            </a:r>
            <a:endParaRPr sz="3600"/>
          </a:p>
        </p:txBody>
      </p:sp>
      <p:sp>
        <p:nvSpPr>
          <p:cNvPr id="325" name="Google Shape;325;p52"/>
          <p:cNvSpPr txBox="1">
            <a:spLocks noGrp="1"/>
          </p:cNvSpPr>
          <p:nvPr>
            <p:ph type="body" idx="1"/>
          </p:nvPr>
        </p:nvSpPr>
        <p:spPr>
          <a:xfrm>
            <a:off x="1144150" y="857400"/>
            <a:ext cx="74580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•"/>
            </a:pPr>
            <a:r>
              <a:rPr lang="en"/>
              <a:t>Benefits of relational databases (AKA tidy data)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–"/>
            </a:pPr>
            <a:r>
              <a:rPr lang="en"/>
              <a:t>Reduce wasted space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–"/>
            </a:pPr>
            <a:r>
              <a:rPr lang="en"/>
              <a:t>Avoid structural changes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•"/>
            </a:pPr>
            <a:r>
              <a:rPr lang="en"/>
              <a:t>Easy to add sites, species, plots, etc. without restructuring the file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–"/>
            </a:pPr>
            <a:r>
              <a:rPr lang="en"/>
              <a:t>Reduce redundant data entry/information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–"/>
            </a:pPr>
            <a:r>
              <a:rPr lang="en"/>
              <a:t>Make querying easier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–"/>
            </a:pPr>
            <a:r>
              <a:rPr lang="en"/>
              <a:t>Reduce changes for inconsistent data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–"/>
            </a:pPr>
            <a:r>
              <a:rPr lang="en"/>
              <a:t>Disaggregate data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•"/>
            </a:pPr>
            <a:r>
              <a:rPr lang="en"/>
              <a:t>Site = “San Miguel”, Plot = “a” better than </a:t>
            </a:r>
            <a:br>
              <a:rPr lang="en"/>
            </a:br>
            <a:r>
              <a:rPr lang="en"/>
              <a:t>Site = “San Miguel-a”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" sz="3600"/>
              <a:t>Record a single piece of data only once.</a:t>
            </a:r>
            <a:endParaRPr sz="3600"/>
          </a:p>
        </p:txBody>
      </p:sp>
      <p:sp>
        <p:nvSpPr>
          <p:cNvPr id="332" name="Google Shape;332;p53"/>
          <p:cNvSpPr txBox="1">
            <a:spLocks noGrp="1"/>
          </p:cNvSpPr>
          <p:nvPr>
            <p:ph type="body" idx="1"/>
          </p:nvPr>
        </p:nvSpPr>
        <p:spPr>
          <a:xfrm>
            <a:off x="1485900" y="1200151"/>
            <a:ext cx="61722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5814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"/>
              <a:t>Not-so-good example</a:t>
            </a:r>
            <a:endParaRPr/>
          </a:p>
        </p:txBody>
      </p:sp>
      <p:pic>
        <p:nvPicPr>
          <p:cNvPr id="333" name="Google Shape;3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9334" y="1689498"/>
            <a:ext cx="6502126" cy="2025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xfrm>
            <a:off x="0" y="1053100"/>
            <a:ext cx="6313200" cy="40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92100" algn="l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en" sz="2400"/>
              <a:t>Introductions</a:t>
            </a:r>
            <a:endParaRPr sz="2400"/>
          </a:p>
          <a:p>
            <a:pPr marL="342900" lvl="0" indent="-292100" algn="l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Data management &amp; tidy data</a:t>
            </a:r>
            <a:endParaRPr sz="2400"/>
          </a:p>
          <a:p>
            <a:pPr marL="342900" lvl="0" indent="-292100" algn="l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Diversity metrics</a:t>
            </a:r>
            <a:endParaRPr sz="2400"/>
          </a:p>
          <a:p>
            <a:pPr marL="342900" lvl="0" indent="-381000" algn="l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chemeClr val="lt1"/>
                </a:solidFill>
              </a:rPr>
              <a:t>Distance matrices</a:t>
            </a:r>
            <a:endParaRPr sz="2400"/>
          </a:p>
          <a:p>
            <a:pPr marL="342900" lvl="0" indent="-292100" algn="l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Ordination and PERMANOVA</a:t>
            </a:r>
            <a:endParaRPr sz="2400"/>
          </a:p>
          <a:p>
            <a:pPr marL="342900" lvl="0" indent="-292100" algn="l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Indicator species analysis</a:t>
            </a:r>
            <a:endParaRPr sz="2400"/>
          </a:p>
          <a:p>
            <a:pPr marL="342900" lvl="0" indent="-292100" algn="l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Trait-environment relationships</a:t>
            </a:r>
            <a:endParaRPr sz="2400"/>
          </a:p>
          <a:p>
            <a:pPr marL="342900" lvl="0" indent="-292100" algn="l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Phylogenetic diversity analyses</a:t>
            </a:r>
            <a:endParaRPr sz="2400"/>
          </a:p>
          <a:p>
            <a:pPr marL="3429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8"/>
          <p:cNvSpPr txBox="1"/>
          <p:nvPr/>
        </p:nvSpPr>
        <p:spPr>
          <a:xfrm>
            <a:off x="3759200" y="3063100"/>
            <a:ext cx="5410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"/>
              <a:t>Record a single piece of data only once</a:t>
            </a:r>
            <a:endParaRPr/>
          </a:p>
        </p:txBody>
      </p:sp>
      <p:sp>
        <p:nvSpPr>
          <p:cNvPr id="340" name="Google Shape;340;p54"/>
          <p:cNvSpPr txBox="1">
            <a:spLocks noGrp="1"/>
          </p:cNvSpPr>
          <p:nvPr>
            <p:ph type="body" idx="1"/>
          </p:nvPr>
        </p:nvSpPr>
        <p:spPr>
          <a:xfrm>
            <a:off x="1301949" y="840168"/>
            <a:ext cx="61722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5814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"/>
              <a:t>Better example</a:t>
            </a:r>
            <a:endParaRPr/>
          </a:p>
        </p:txBody>
      </p:sp>
      <p:pic>
        <p:nvPicPr>
          <p:cNvPr id="341" name="Google Shape;34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1700" y="1543050"/>
            <a:ext cx="4371975" cy="1271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1701" y="2826823"/>
            <a:ext cx="4432697" cy="231667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4"/>
          <p:cNvSpPr/>
          <p:nvPr/>
        </p:nvSpPr>
        <p:spPr>
          <a:xfrm>
            <a:off x="1671404" y="1870023"/>
            <a:ext cx="663314" cy="1255427"/>
          </a:xfrm>
          <a:custGeom>
            <a:avLst/>
            <a:gdLst/>
            <a:ahLst/>
            <a:cxnLst/>
            <a:rect l="l" t="t" r="r" b="b"/>
            <a:pathLst>
              <a:path w="884419" h="1673902" extrusionOk="0">
                <a:moveTo>
                  <a:pt x="824459" y="1673902"/>
                </a:moveTo>
                <a:cubicBezTo>
                  <a:pt x="553387" y="1491521"/>
                  <a:pt x="282315" y="1309141"/>
                  <a:pt x="164892" y="1059305"/>
                </a:cubicBezTo>
                <a:cubicBezTo>
                  <a:pt x="47469" y="809469"/>
                  <a:pt x="0" y="349770"/>
                  <a:pt x="119921" y="174885"/>
                </a:cubicBezTo>
                <a:cubicBezTo>
                  <a:pt x="239842" y="0"/>
                  <a:pt x="562130" y="4996"/>
                  <a:pt x="884419" y="9993"/>
                </a:cubicBezTo>
              </a:path>
            </a:pathLst>
          </a:cu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54"/>
          <p:cNvSpPr/>
          <p:nvPr/>
        </p:nvSpPr>
        <p:spPr>
          <a:xfrm>
            <a:off x="2343150" y="1771650"/>
            <a:ext cx="685800" cy="228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54"/>
          <p:cNvSpPr/>
          <p:nvPr/>
        </p:nvSpPr>
        <p:spPr>
          <a:xfrm>
            <a:off x="2286000" y="3028950"/>
            <a:ext cx="685800" cy="228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projects (.Rprj files) make life easy</a:t>
            </a:r>
            <a:endParaRPr/>
          </a:p>
        </p:txBody>
      </p:sp>
      <p:sp>
        <p:nvSpPr>
          <p:cNvPr id="351" name="Google Shape;351;p55"/>
          <p:cNvSpPr txBox="1">
            <a:spLocks noGrp="1"/>
          </p:cNvSpPr>
          <p:nvPr>
            <p:ph type="body" idx="1"/>
          </p:nvPr>
        </p:nvSpPr>
        <p:spPr>
          <a:xfrm>
            <a:off x="0" y="1053100"/>
            <a:ext cx="4751100" cy="40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Eliminate need to set working directory manually</a:t>
            </a:r>
            <a:endParaRPr sz="240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If you move your project folder to a different folder hard drive, or computer, the R project will run seamlessly</a:t>
            </a:r>
            <a:endParaRPr sz="240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.Rproj file extension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0DD5C-878E-FFCB-F188-3EB76D94B3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43CD7-469A-BBAF-5A29-F9D428C631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F1E10-1C8B-E4B6-B2F7-4E0568A7F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749" y="192024"/>
            <a:ext cx="9193750" cy="471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31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metrics</a:t>
            </a:r>
            <a:endParaRPr/>
          </a:p>
        </p:txBody>
      </p:sp>
      <p:sp>
        <p:nvSpPr>
          <p:cNvPr id="357" name="Google Shape;357;p56"/>
          <p:cNvSpPr txBox="1">
            <a:spLocks noGrp="1"/>
          </p:cNvSpPr>
          <p:nvPr>
            <p:ph type="body" idx="1"/>
          </p:nvPr>
        </p:nvSpPr>
        <p:spPr>
          <a:xfrm>
            <a:off x="585216" y="1052998"/>
            <a:ext cx="6144768" cy="40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/>
              <a:t>Individual variables that are calculated from a community dataset</a:t>
            </a:r>
            <a:endParaRPr sz="2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/>
              <a:t>Can be analyzed using simple statistics (e.g., linear models) rather than multivariate stats</a:t>
            </a:r>
            <a:endParaRPr sz="2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/>
              <a:t>Examples: Species richness, gamma diversity, community-weighted trait means (but be cautious with the latter)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 metrics</a:t>
            </a:r>
            <a:endParaRPr/>
          </a:p>
        </p:txBody>
      </p:sp>
      <p:sp>
        <p:nvSpPr>
          <p:cNvPr id="363" name="Google Shape;363;p57"/>
          <p:cNvSpPr txBox="1">
            <a:spLocks noGrp="1"/>
          </p:cNvSpPr>
          <p:nvPr>
            <p:ph type="body" idx="1"/>
          </p:nvPr>
        </p:nvSpPr>
        <p:spPr>
          <a:xfrm>
            <a:off x="0" y="1053098"/>
            <a:ext cx="9144000" cy="40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4" name="Google Shape;3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921" y="0"/>
            <a:ext cx="69081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 diversity activity</a:t>
            </a:r>
            <a:endParaRPr/>
          </a:p>
        </p:txBody>
      </p:sp>
      <p:sp>
        <p:nvSpPr>
          <p:cNvPr id="357" name="Google Shape;357;p56"/>
          <p:cNvSpPr txBox="1">
            <a:spLocks noGrp="1"/>
          </p:cNvSpPr>
          <p:nvPr>
            <p:ph type="body" idx="1"/>
          </p:nvPr>
        </p:nvSpPr>
        <p:spPr>
          <a:xfrm>
            <a:off x="184825" y="1052998"/>
            <a:ext cx="7029791" cy="40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Questions: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sz="2400"/>
          </a:p>
          <a:p>
            <a:pPr lvl="0" indent="-457200" algn="l" rtl="0">
              <a:spcBef>
                <a:spcPts val="360"/>
              </a:spcBef>
              <a:spcAft>
                <a:spcPts val="0"/>
              </a:spcAft>
              <a:buAutoNum type="arabicPeriod"/>
            </a:pPr>
            <a:r>
              <a:rPr lang="en-US" sz="2400"/>
              <a:t>Is species richness an informative metric?</a:t>
            </a:r>
          </a:p>
          <a:p>
            <a:pPr lvl="0" indent="-457200" algn="l" rtl="0">
              <a:spcBef>
                <a:spcPts val="360"/>
              </a:spcBef>
              <a:spcAft>
                <a:spcPts val="0"/>
              </a:spcAft>
              <a:buAutoNum type="arabicPeriod"/>
            </a:pPr>
            <a:r>
              <a:rPr lang="en-US" sz="2400"/>
              <a:t>How is potassium affecting plant communities?</a:t>
            </a:r>
          </a:p>
        </p:txBody>
      </p:sp>
    </p:spTree>
    <p:extLst>
      <p:ext uri="{BB962C8B-B14F-4D97-AF65-F5344CB8AC3E}">
        <p14:creationId xmlns:p14="http://schemas.microsoft.com/office/powerpoint/2010/main" val="4166803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reading on diversity metrics</a:t>
            </a:r>
            <a:endParaRPr/>
          </a:p>
        </p:txBody>
      </p:sp>
      <p:sp>
        <p:nvSpPr>
          <p:cNvPr id="370" name="Google Shape;370;p58"/>
          <p:cNvSpPr txBox="1">
            <a:spLocks noGrp="1"/>
          </p:cNvSpPr>
          <p:nvPr>
            <p:ph type="body" idx="1"/>
          </p:nvPr>
        </p:nvSpPr>
        <p:spPr>
          <a:xfrm>
            <a:off x="213250" y="1052998"/>
            <a:ext cx="5437742" cy="40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500"/>
              <a:t>Whittaker, 1960. Vegetation of The Siskiyou Mountains. Ecological Monographs</a:t>
            </a:r>
            <a:endParaRPr sz="2500"/>
          </a:p>
          <a:p>
            <a:pPr marL="457200" lvl="0" indent="-298450" algn="l" rtl="0">
              <a:spcBef>
                <a:spcPts val="360"/>
              </a:spcBef>
              <a:spcAft>
                <a:spcPts val="0"/>
              </a:spcAft>
              <a:buSzPts val="1100"/>
              <a:buChar char="●"/>
            </a:pPr>
            <a:r>
              <a:rPr lang="en" sz="2500"/>
              <a:t>Coined terms alpha, beta and gamma diversity</a:t>
            </a:r>
            <a:endParaRPr sz="25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500"/>
              <a:t>Anderson, 2010. Navigating the multiple meanings of β diversity: a roadmap for the practicing ecologist. Ecology Letters</a:t>
            </a:r>
            <a:endParaRPr sz="2500"/>
          </a:p>
        </p:txBody>
      </p:sp>
      <p:sp>
        <p:nvSpPr>
          <p:cNvPr id="371" name="Google Shape;371;p58"/>
          <p:cNvSpPr txBox="1"/>
          <p:nvPr/>
        </p:nvSpPr>
        <p:spPr>
          <a:xfrm>
            <a:off x="9537975" y="35671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9"/>
          <p:cNvSpPr txBox="1">
            <a:spLocks noGrp="1"/>
          </p:cNvSpPr>
          <p:nvPr>
            <p:ph type="body" idx="1"/>
          </p:nvPr>
        </p:nvSpPr>
        <p:spPr>
          <a:xfrm>
            <a:off x="0" y="1053098"/>
            <a:ext cx="9144000" cy="40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56"/>
            <a:ext cx="9144003" cy="4929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0"/>
          <p:cNvSpPr txBox="1"/>
          <p:nvPr/>
        </p:nvSpPr>
        <p:spPr>
          <a:xfrm>
            <a:off x="3879720" y="186861"/>
            <a:ext cx="34476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5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Ordination</a:t>
            </a:r>
            <a:endParaRPr sz="1100"/>
          </a:p>
        </p:txBody>
      </p:sp>
      <p:sp>
        <p:nvSpPr>
          <p:cNvPr id="383" name="Google Shape;383;p60"/>
          <p:cNvSpPr txBox="1"/>
          <p:nvPr/>
        </p:nvSpPr>
        <p:spPr>
          <a:xfrm>
            <a:off x="1811521" y="934298"/>
            <a:ext cx="5739000" cy="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200" tIns="31100" rIns="62200" bIns="31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60"/>
          <p:cNvSpPr txBox="1"/>
          <p:nvPr/>
        </p:nvSpPr>
        <p:spPr>
          <a:xfrm>
            <a:off x="1811520" y="1283176"/>
            <a:ext cx="5304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200" tIns="31100" rIns="62200" bIns="31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5481" y="1931244"/>
            <a:ext cx="2768041" cy="2687322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60"/>
          <p:cNvSpPr txBox="1"/>
          <p:nvPr/>
        </p:nvSpPr>
        <p:spPr>
          <a:xfrm>
            <a:off x="1811521" y="1632052"/>
            <a:ext cx="8478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200" tIns="31100" rIns="62200" bIns="31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5360" y="1921523"/>
            <a:ext cx="3257281" cy="2922787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0"/>
          <p:cNvSpPr txBox="1"/>
          <p:nvPr/>
        </p:nvSpPr>
        <p:spPr>
          <a:xfrm>
            <a:off x="5210280" y="4808666"/>
            <a:ext cx="25986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5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Ordination.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Nicolas Poussin. 1647</a:t>
            </a:r>
            <a:endParaRPr sz="1100"/>
          </a:p>
        </p:txBody>
      </p:sp>
      <p:sp>
        <p:nvSpPr>
          <p:cNvPr id="389" name="Google Shape;389;p60"/>
          <p:cNvSpPr txBox="1"/>
          <p:nvPr/>
        </p:nvSpPr>
        <p:spPr>
          <a:xfrm>
            <a:off x="2880720" y="1567246"/>
            <a:ext cx="6945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10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Arial"/>
              <a:buNone/>
            </a:pPr>
            <a:r>
              <a:rPr lang="en" sz="2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endParaRPr sz="1100"/>
          </a:p>
        </p:txBody>
      </p:sp>
      <p:sp>
        <p:nvSpPr>
          <p:cNvPr id="390" name="Google Shape;390;p60"/>
          <p:cNvSpPr txBox="1"/>
          <p:nvPr/>
        </p:nvSpPr>
        <p:spPr>
          <a:xfrm>
            <a:off x="5674680" y="1567246"/>
            <a:ext cx="15078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10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Arial"/>
              <a:buNone/>
            </a:pPr>
            <a:r>
              <a:rPr lang="en" sz="2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NOT  THIS</a:t>
            </a:r>
            <a:endParaRPr sz="1100"/>
          </a:p>
        </p:txBody>
      </p:sp>
      <p:sp>
        <p:nvSpPr>
          <p:cNvPr id="391" name="Google Shape;391;p60"/>
          <p:cNvSpPr/>
          <p:nvPr/>
        </p:nvSpPr>
        <p:spPr>
          <a:xfrm>
            <a:off x="1692720" y="800010"/>
            <a:ext cx="58578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1850" rIns="61225" bIns="31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"Ordination primarily endeavors to represent sample and species relationships as faithfully as possible in a low-dimensional space"  -- Gauch (1982) </a:t>
            </a:r>
            <a:endParaRPr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"/>
          <p:cNvSpPr txBox="1"/>
          <p:nvPr/>
        </p:nvSpPr>
        <p:spPr>
          <a:xfrm>
            <a:off x="1811521" y="934298"/>
            <a:ext cx="5739000" cy="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200" tIns="31100" rIns="62200" bIns="31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61"/>
          <p:cNvSpPr txBox="1"/>
          <p:nvPr/>
        </p:nvSpPr>
        <p:spPr>
          <a:xfrm>
            <a:off x="1811520" y="1283176"/>
            <a:ext cx="5304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200" tIns="31100" rIns="62200" bIns="31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61"/>
          <p:cNvSpPr txBox="1"/>
          <p:nvPr/>
        </p:nvSpPr>
        <p:spPr>
          <a:xfrm>
            <a:off x="1811521" y="1632052"/>
            <a:ext cx="8478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200" tIns="31100" rIns="62200" bIns="31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61"/>
          <p:cNvSpPr/>
          <p:nvPr/>
        </p:nvSpPr>
        <p:spPr>
          <a:xfrm>
            <a:off x="0" y="457275"/>
            <a:ext cx="91440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1850" rIns="0" bIns="31850" anchor="t" anchorCtr="0">
            <a:noAutofit/>
          </a:bodyPr>
          <a:lstStyle/>
          <a:p>
            <a:pPr marL="279400" marR="279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>
                <a:solidFill>
                  <a:schemeClr val="dk1"/>
                </a:solidFill>
              </a:rPr>
              <a:t>We wanted to liberate people's thinking about vegetation so that they would stop thinking in Clementsian terms, which some in the environment and conservation movements still do today.</a:t>
            </a:r>
            <a:endParaRPr sz="2400">
              <a:solidFill>
                <a:schemeClr val="dk1"/>
              </a:solidFill>
            </a:endParaRPr>
          </a:p>
          <a:p>
            <a:pPr marL="279400" marR="279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279400" marR="279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-J. Roger Bray, on the development of Bray-Curtis Ordination, 1982</a:t>
            </a:r>
            <a:endParaRPr sz="22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0" name="Google Shape;400;p61"/>
          <p:cNvSpPr txBox="1"/>
          <p:nvPr/>
        </p:nvSpPr>
        <p:spPr>
          <a:xfrm>
            <a:off x="2588750" y="4040175"/>
            <a:ext cx="4979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E2171-63C1-89E1-3E0B-874190F78F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introductions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0EDC0-7EF7-8BFB-A5C2-8A1186F1E9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69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7" name="Google Shape;407;p62"/>
          <p:cNvCxnSpPr/>
          <p:nvPr/>
        </p:nvCxnSpPr>
        <p:spPr>
          <a:xfrm rot="10800000" flipH="1">
            <a:off x="2905560" y="3969539"/>
            <a:ext cx="3258600" cy="15000"/>
          </a:xfrm>
          <a:prstGeom prst="straightConnector1">
            <a:avLst/>
          </a:prstGeom>
          <a:noFill/>
          <a:ln w="54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8" name="Google Shape;408;p62"/>
          <p:cNvSpPr txBox="1"/>
          <p:nvPr/>
        </p:nvSpPr>
        <p:spPr>
          <a:xfrm>
            <a:off x="3099960" y="4250247"/>
            <a:ext cx="28446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0600" rIns="61225" bIns="306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Abundance of Ung.</a:t>
            </a:r>
            <a:endParaRPr sz="1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5" name="Google Shape;415;p63"/>
          <p:cNvCxnSpPr/>
          <p:nvPr/>
        </p:nvCxnSpPr>
        <p:spPr>
          <a:xfrm rot="10800000" flipH="1">
            <a:off x="2905560" y="3969539"/>
            <a:ext cx="3258600" cy="15000"/>
          </a:xfrm>
          <a:prstGeom prst="straightConnector1">
            <a:avLst/>
          </a:prstGeom>
          <a:noFill/>
          <a:ln w="54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6" name="Google Shape;416;p63"/>
          <p:cNvSpPr/>
          <p:nvPr/>
        </p:nvSpPr>
        <p:spPr>
          <a:xfrm>
            <a:off x="5497560" y="3746914"/>
            <a:ext cx="174000" cy="225600"/>
          </a:xfrm>
          <a:prstGeom prst="diamond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200" tIns="31100" rIns="62200" bIns="31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63"/>
          <p:cNvSpPr/>
          <p:nvPr/>
        </p:nvSpPr>
        <p:spPr>
          <a:xfrm>
            <a:off x="4636801" y="3756635"/>
            <a:ext cx="174000" cy="225600"/>
          </a:xfrm>
          <a:prstGeom prst="diamond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200" tIns="31100" rIns="62200" bIns="31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63"/>
          <p:cNvSpPr/>
          <p:nvPr/>
        </p:nvSpPr>
        <p:spPr>
          <a:xfrm>
            <a:off x="4196161" y="3746914"/>
            <a:ext cx="174000" cy="225600"/>
          </a:xfrm>
          <a:prstGeom prst="diamond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200" tIns="31100" rIns="62200" bIns="31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63"/>
          <p:cNvSpPr/>
          <p:nvPr/>
        </p:nvSpPr>
        <p:spPr>
          <a:xfrm>
            <a:off x="3632401" y="3756635"/>
            <a:ext cx="174000" cy="225600"/>
          </a:xfrm>
          <a:prstGeom prst="diamond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200" tIns="31100" rIns="62200" bIns="31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63"/>
          <p:cNvSpPr/>
          <p:nvPr/>
        </p:nvSpPr>
        <p:spPr>
          <a:xfrm>
            <a:off x="3223080" y="3756635"/>
            <a:ext cx="174000" cy="225600"/>
          </a:xfrm>
          <a:prstGeom prst="diamond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200" tIns="31100" rIns="62200" bIns="31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63"/>
          <p:cNvSpPr txBox="1"/>
          <p:nvPr/>
        </p:nvSpPr>
        <p:spPr>
          <a:xfrm>
            <a:off x="3099960" y="4250247"/>
            <a:ext cx="28446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0600" rIns="61225" bIns="306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Abundance of Ung.</a:t>
            </a:r>
            <a:endParaRPr sz="11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8" name="Google Shape;428;p64"/>
          <p:cNvCxnSpPr/>
          <p:nvPr/>
        </p:nvCxnSpPr>
        <p:spPr>
          <a:xfrm rot="10800000" flipH="1">
            <a:off x="2905560" y="3969539"/>
            <a:ext cx="3258600" cy="15000"/>
          </a:xfrm>
          <a:prstGeom prst="straightConnector1">
            <a:avLst/>
          </a:prstGeom>
          <a:noFill/>
          <a:ln w="54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9" name="Google Shape;429;p64"/>
          <p:cNvSpPr txBox="1"/>
          <p:nvPr/>
        </p:nvSpPr>
        <p:spPr>
          <a:xfrm>
            <a:off x="3099960" y="4250247"/>
            <a:ext cx="28446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0600" rIns="61225" bIns="306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Abundance of Ung.</a:t>
            </a:r>
            <a:endParaRPr sz="1100"/>
          </a:p>
        </p:txBody>
      </p:sp>
      <p:cxnSp>
        <p:nvCxnSpPr>
          <p:cNvPr id="430" name="Google Shape;430;p64"/>
          <p:cNvCxnSpPr/>
          <p:nvPr/>
        </p:nvCxnSpPr>
        <p:spPr>
          <a:xfrm rot="10800000" flipH="1">
            <a:off x="2895840" y="847918"/>
            <a:ext cx="8700" cy="3132300"/>
          </a:xfrm>
          <a:prstGeom prst="straightConnector1">
            <a:avLst/>
          </a:prstGeom>
          <a:noFill/>
          <a:ln w="54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1" name="Google Shape;431;p64"/>
          <p:cNvSpPr/>
          <p:nvPr/>
        </p:nvSpPr>
        <p:spPr>
          <a:xfrm>
            <a:off x="5436001" y="1738982"/>
            <a:ext cx="174000" cy="225600"/>
          </a:xfrm>
          <a:prstGeom prst="diamond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200" tIns="31100" rIns="62200" bIns="31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64"/>
          <p:cNvSpPr/>
          <p:nvPr/>
        </p:nvSpPr>
        <p:spPr>
          <a:xfrm>
            <a:off x="4636801" y="3531971"/>
            <a:ext cx="174000" cy="225600"/>
          </a:xfrm>
          <a:prstGeom prst="diamond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200" tIns="31100" rIns="62200" bIns="31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64"/>
          <p:cNvSpPr/>
          <p:nvPr/>
        </p:nvSpPr>
        <p:spPr>
          <a:xfrm>
            <a:off x="4175640" y="2650598"/>
            <a:ext cx="174000" cy="225600"/>
          </a:xfrm>
          <a:prstGeom prst="diamond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200" tIns="31100" rIns="62200" bIns="31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64"/>
          <p:cNvSpPr/>
          <p:nvPr/>
        </p:nvSpPr>
        <p:spPr>
          <a:xfrm>
            <a:off x="3581640" y="2803975"/>
            <a:ext cx="174000" cy="225600"/>
          </a:xfrm>
          <a:prstGeom prst="diamond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200" tIns="31100" rIns="62200" bIns="31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64"/>
          <p:cNvSpPr/>
          <p:nvPr/>
        </p:nvSpPr>
        <p:spPr>
          <a:xfrm>
            <a:off x="3141000" y="3439081"/>
            <a:ext cx="174000" cy="225600"/>
          </a:xfrm>
          <a:prstGeom prst="diamond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200" tIns="31100" rIns="62200" bIns="31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64"/>
          <p:cNvSpPr txBox="1"/>
          <p:nvPr/>
        </p:nvSpPr>
        <p:spPr>
          <a:xfrm>
            <a:off x="864753" y="2071650"/>
            <a:ext cx="17328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0600" rIns="61225" bIns="306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Abundance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</a:t>
            </a:r>
            <a:r>
              <a:rPr lang="en" sz="18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Dothiorella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3" name="Google Shape;443;p65"/>
          <p:cNvCxnSpPr/>
          <p:nvPr/>
        </p:nvCxnSpPr>
        <p:spPr>
          <a:xfrm rot="10800000" flipH="1">
            <a:off x="2905560" y="3969539"/>
            <a:ext cx="3258600" cy="15000"/>
          </a:xfrm>
          <a:prstGeom prst="straightConnector1">
            <a:avLst/>
          </a:prstGeom>
          <a:noFill/>
          <a:ln w="54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4" name="Google Shape;444;p65"/>
          <p:cNvSpPr txBox="1"/>
          <p:nvPr/>
        </p:nvSpPr>
        <p:spPr>
          <a:xfrm>
            <a:off x="3099960" y="4250247"/>
            <a:ext cx="28446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0600" rIns="61225" bIns="306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Abundance of Ung.</a:t>
            </a:r>
            <a:endParaRPr sz="1100"/>
          </a:p>
        </p:txBody>
      </p:sp>
      <p:cxnSp>
        <p:nvCxnSpPr>
          <p:cNvPr id="445" name="Google Shape;445;p65"/>
          <p:cNvCxnSpPr/>
          <p:nvPr/>
        </p:nvCxnSpPr>
        <p:spPr>
          <a:xfrm rot="10800000" flipH="1">
            <a:off x="2895840" y="847918"/>
            <a:ext cx="8700" cy="3132300"/>
          </a:xfrm>
          <a:prstGeom prst="straightConnector1">
            <a:avLst/>
          </a:prstGeom>
          <a:noFill/>
          <a:ln w="54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6" name="Google Shape;446;p65"/>
          <p:cNvSpPr txBox="1"/>
          <p:nvPr/>
        </p:nvSpPr>
        <p:spPr>
          <a:xfrm>
            <a:off x="763154" y="2071650"/>
            <a:ext cx="18345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0600" rIns="61225" bIns="306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Abundance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</a:t>
            </a:r>
            <a:r>
              <a:rPr lang="en" sz="18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Dothiorella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65"/>
          <p:cNvSpPr/>
          <p:nvPr/>
        </p:nvSpPr>
        <p:spPr>
          <a:xfrm>
            <a:off x="5436001" y="1738982"/>
            <a:ext cx="174000" cy="225600"/>
          </a:xfrm>
          <a:prstGeom prst="diamond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200" tIns="31100" rIns="62200" bIns="31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65"/>
          <p:cNvSpPr/>
          <p:nvPr/>
        </p:nvSpPr>
        <p:spPr>
          <a:xfrm>
            <a:off x="4636801" y="3531971"/>
            <a:ext cx="174000" cy="225600"/>
          </a:xfrm>
          <a:prstGeom prst="diamond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200" tIns="31100" rIns="62200" bIns="31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65"/>
          <p:cNvSpPr/>
          <p:nvPr/>
        </p:nvSpPr>
        <p:spPr>
          <a:xfrm>
            <a:off x="4175640" y="2650598"/>
            <a:ext cx="174000" cy="225600"/>
          </a:xfrm>
          <a:prstGeom prst="diamond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200" tIns="31100" rIns="62200" bIns="31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65"/>
          <p:cNvSpPr/>
          <p:nvPr/>
        </p:nvSpPr>
        <p:spPr>
          <a:xfrm>
            <a:off x="3581640" y="2803975"/>
            <a:ext cx="174000" cy="225600"/>
          </a:xfrm>
          <a:prstGeom prst="diamond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200" tIns="31100" rIns="62200" bIns="31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65"/>
          <p:cNvSpPr/>
          <p:nvPr/>
        </p:nvSpPr>
        <p:spPr>
          <a:xfrm>
            <a:off x="3141000" y="3439081"/>
            <a:ext cx="174000" cy="225600"/>
          </a:xfrm>
          <a:prstGeom prst="diamond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200" tIns="31100" rIns="62200" bIns="31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2" name="Google Shape;452;p65"/>
          <p:cNvCxnSpPr/>
          <p:nvPr/>
        </p:nvCxnSpPr>
        <p:spPr>
          <a:xfrm rot="10800000" flipH="1">
            <a:off x="2900161" y="2487539"/>
            <a:ext cx="2607000" cy="1502400"/>
          </a:xfrm>
          <a:prstGeom prst="straightConnector1">
            <a:avLst/>
          </a:prstGeom>
          <a:noFill/>
          <a:ln w="54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65"/>
          <p:cNvCxnSpPr/>
          <p:nvPr/>
        </p:nvCxnSpPr>
        <p:spPr>
          <a:xfrm rot="10800000">
            <a:off x="2893920" y="848939"/>
            <a:ext cx="8400" cy="3141000"/>
          </a:xfrm>
          <a:prstGeom prst="straightConnector1">
            <a:avLst/>
          </a:prstGeom>
          <a:noFill/>
          <a:ln w="54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0" name="Google Shape;460;p66"/>
          <p:cNvCxnSpPr/>
          <p:nvPr/>
        </p:nvCxnSpPr>
        <p:spPr>
          <a:xfrm rot="10800000" flipH="1">
            <a:off x="2905560" y="3969539"/>
            <a:ext cx="3258600" cy="15000"/>
          </a:xfrm>
          <a:prstGeom prst="straightConnector1">
            <a:avLst/>
          </a:prstGeom>
          <a:noFill/>
          <a:ln w="54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1" name="Google Shape;461;p66"/>
          <p:cNvSpPr txBox="1"/>
          <p:nvPr/>
        </p:nvSpPr>
        <p:spPr>
          <a:xfrm>
            <a:off x="3099960" y="4250247"/>
            <a:ext cx="28446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0600" rIns="61225" bIns="306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Abundance of Ung.</a:t>
            </a:r>
            <a:endParaRPr sz="1100"/>
          </a:p>
        </p:txBody>
      </p:sp>
      <p:cxnSp>
        <p:nvCxnSpPr>
          <p:cNvPr id="462" name="Google Shape;462;p66"/>
          <p:cNvCxnSpPr/>
          <p:nvPr/>
        </p:nvCxnSpPr>
        <p:spPr>
          <a:xfrm rot="10800000" flipH="1">
            <a:off x="2895840" y="847918"/>
            <a:ext cx="8700" cy="3132300"/>
          </a:xfrm>
          <a:prstGeom prst="straightConnector1">
            <a:avLst/>
          </a:prstGeom>
          <a:noFill/>
          <a:ln w="54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3" name="Google Shape;463;p66"/>
          <p:cNvSpPr/>
          <p:nvPr/>
        </p:nvSpPr>
        <p:spPr>
          <a:xfrm>
            <a:off x="5436001" y="1738982"/>
            <a:ext cx="174000" cy="225600"/>
          </a:xfrm>
          <a:prstGeom prst="diamond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200" tIns="31100" rIns="62200" bIns="31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66"/>
          <p:cNvSpPr/>
          <p:nvPr/>
        </p:nvSpPr>
        <p:spPr>
          <a:xfrm>
            <a:off x="4636801" y="3531971"/>
            <a:ext cx="174000" cy="225600"/>
          </a:xfrm>
          <a:prstGeom prst="diamond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200" tIns="31100" rIns="62200" bIns="31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66"/>
          <p:cNvSpPr/>
          <p:nvPr/>
        </p:nvSpPr>
        <p:spPr>
          <a:xfrm>
            <a:off x="4175640" y="2650598"/>
            <a:ext cx="174000" cy="225600"/>
          </a:xfrm>
          <a:prstGeom prst="diamond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200" tIns="31100" rIns="62200" bIns="31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66"/>
          <p:cNvSpPr/>
          <p:nvPr/>
        </p:nvSpPr>
        <p:spPr>
          <a:xfrm>
            <a:off x="3581640" y="2803975"/>
            <a:ext cx="174000" cy="225600"/>
          </a:xfrm>
          <a:prstGeom prst="diamond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200" tIns="31100" rIns="62200" bIns="31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66"/>
          <p:cNvSpPr/>
          <p:nvPr/>
        </p:nvSpPr>
        <p:spPr>
          <a:xfrm>
            <a:off x="3141000" y="3439081"/>
            <a:ext cx="174000" cy="225600"/>
          </a:xfrm>
          <a:prstGeom prst="diamond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200" tIns="31100" rIns="62200" bIns="311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8" name="Google Shape;468;p66"/>
          <p:cNvCxnSpPr/>
          <p:nvPr/>
        </p:nvCxnSpPr>
        <p:spPr>
          <a:xfrm rot="10800000" flipH="1">
            <a:off x="2900161" y="2487539"/>
            <a:ext cx="2607000" cy="1502400"/>
          </a:xfrm>
          <a:prstGeom prst="straightConnector1">
            <a:avLst/>
          </a:prstGeom>
          <a:noFill/>
          <a:ln w="54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9" name="Google Shape;469;p66"/>
          <p:cNvCxnSpPr/>
          <p:nvPr/>
        </p:nvCxnSpPr>
        <p:spPr>
          <a:xfrm rot="10800000">
            <a:off x="2893920" y="848939"/>
            <a:ext cx="8400" cy="3141000"/>
          </a:xfrm>
          <a:prstGeom prst="straightConnector1">
            <a:avLst/>
          </a:prstGeom>
          <a:noFill/>
          <a:ln w="54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0" name="Google Shape;470;p66"/>
          <p:cNvCxnSpPr/>
          <p:nvPr/>
        </p:nvCxnSpPr>
        <p:spPr>
          <a:xfrm rot="10800000">
            <a:off x="1540320" y="3030839"/>
            <a:ext cx="1362000" cy="959100"/>
          </a:xfrm>
          <a:prstGeom prst="straightConnector1">
            <a:avLst/>
          </a:prstGeom>
          <a:noFill/>
          <a:ln w="54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1" name="Google Shape;471;p66"/>
          <p:cNvCxnSpPr/>
          <p:nvPr/>
        </p:nvCxnSpPr>
        <p:spPr>
          <a:xfrm flipH="1">
            <a:off x="1437720" y="3987779"/>
            <a:ext cx="1464600" cy="940800"/>
          </a:xfrm>
          <a:prstGeom prst="straightConnector1">
            <a:avLst/>
          </a:prstGeom>
          <a:noFill/>
          <a:ln w="54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2" name="Google Shape;472;p66"/>
          <p:cNvCxnSpPr/>
          <p:nvPr/>
        </p:nvCxnSpPr>
        <p:spPr>
          <a:xfrm rot="10800000" flipH="1">
            <a:off x="2900161" y="1616939"/>
            <a:ext cx="1193400" cy="2373000"/>
          </a:xfrm>
          <a:prstGeom prst="straightConnector1">
            <a:avLst/>
          </a:prstGeom>
          <a:noFill/>
          <a:ln w="54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3" name="Google Shape;473;p66"/>
          <p:cNvCxnSpPr/>
          <p:nvPr/>
        </p:nvCxnSpPr>
        <p:spPr>
          <a:xfrm>
            <a:off x="2900160" y="3987779"/>
            <a:ext cx="1900800" cy="1155900"/>
          </a:xfrm>
          <a:prstGeom prst="straightConnector1">
            <a:avLst/>
          </a:prstGeom>
          <a:noFill/>
          <a:ln w="54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4" name="Google Shape;474;p66"/>
          <p:cNvCxnSpPr/>
          <p:nvPr/>
        </p:nvCxnSpPr>
        <p:spPr>
          <a:xfrm rot="10800000" flipH="1">
            <a:off x="2900161" y="3451140"/>
            <a:ext cx="2330700" cy="538800"/>
          </a:xfrm>
          <a:prstGeom prst="straightConnector1">
            <a:avLst/>
          </a:prstGeom>
          <a:noFill/>
          <a:ln w="54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5" name="Google Shape;475;p66"/>
          <p:cNvSpPr txBox="1"/>
          <p:nvPr/>
        </p:nvSpPr>
        <p:spPr>
          <a:xfrm>
            <a:off x="4965120" y="224665"/>
            <a:ext cx="2220600" cy="1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0600" rIns="61225" bIns="306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N-dimensional space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N= number of plants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in community</a:t>
            </a:r>
            <a:endParaRPr sz="1100"/>
          </a:p>
        </p:txBody>
      </p:sp>
      <p:sp>
        <p:nvSpPr>
          <p:cNvPr id="476" name="Google Shape;476;p66"/>
          <p:cNvSpPr txBox="1"/>
          <p:nvPr/>
        </p:nvSpPr>
        <p:spPr>
          <a:xfrm>
            <a:off x="696729" y="2071650"/>
            <a:ext cx="19008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0600" rIns="61225" bIns="306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Abundance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</a:t>
            </a:r>
            <a:r>
              <a:rPr lang="en" sz="18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Dothiorella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 txBox="1">
            <a:spLocks noGrp="1"/>
          </p:cNvSpPr>
          <p:nvPr>
            <p:ph type="title"/>
          </p:nvPr>
        </p:nvSpPr>
        <p:spPr>
          <a:xfrm>
            <a:off x="534600" y="305350"/>
            <a:ext cx="40374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Unconstrained ordination</a:t>
            </a:r>
            <a:endParaRPr/>
          </a:p>
        </p:txBody>
      </p:sp>
      <p:sp>
        <p:nvSpPr>
          <p:cNvPr id="482" name="Google Shape;482;p67"/>
          <p:cNvSpPr txBox="1">
            <a:spLocks noGrp="1"/>
          </p:cNvSpPr>
          <p:nvPr>
            <p:ph type="body" idx="1"/>
          </p:nvPr>
        </p:nvSpPr>
        <p:spPr>
          <a:xfrm>
            <a:off x="184825" y="1507950"/>
            <a:ext cx="4387200" cy="40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Examples: NMDS, PCoA, PCA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Points are placed solely based on species composition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Good for data exploration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A follow-up analysis can be used for hypothesis testing (e.g., permanova)</a:t>
            </a:r>
            <a:endParaRPr sz="2400"/>
          </a:p>
        </p:txBody>
      </p:sp>
      <p:sp>
        <p:nvSpPr>
          <p:cNvPr id="483" name="Google Shape;483;p67"/>
          <p:cNvSpPr txBox="1">
            <a:spLocks noGrp="1"/>
          </p:cNvSpPr>
          <p:nvPr>
            <p:ph type="title"/>
          </p:nvPr>
        </p:nvSpPr>
        <p:spPr>
          <a:xfrm>
            <a:off x="4758550" y="305350"/>
            <a:ext cx="40374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Constrained ordination</a:t>
            </a:r>
            <a:endParaRPr/>
          </a:p>
        </p:txBody>
      </p:sp>
      <p:sp>
        <p:nvSpPr>
          <p:cNvPr id="484" name="Google Shape;484;p67"/>
          <p:cNvSpPr txBox="1">
            <a:spLocks noGrp="1"/>
          </p:cNvSpPr>
          <p:nvPr>
            <p:ph type="body" idx="1"/>
          </p:nvPr>
        </p:nvSpPr>
        <p:spPr>
          <a:xfrm>
            <a:off x="4758550" y="1507950"/>
            <a:ext cx="4387200" cy="40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Examples: (db)RDA, CCA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Points are placed based on species composition and environment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Good for hypothesis testing; no second step needed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“Model-based” approaches are more customizable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8"/>
          <p:cNvSpPr txBox="1">
            <a:spLocks noGrp="1"/>
          </p:cNvSpPr>
          <p:nvPr>
            <p:ph type="title"/>
          </p:nvPr>
        </p:nvSpPr>
        <p:spPr>
          <a:xfrm>
            <a:off x="398075" y="195600"/>
            <a:ext cx="83979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Unconstrained ordination</a:t>
            </a:r>
            <a:endParaRPr/>
          </a:p>
        </p:txBody>
      </p:sp>
      <p:sp>
        <p:nvSpPr>
          <p:cNvPr id="490" name="Google Shape;490;p68"/>
          <p:cNvSpPr txBox="1">
            <a:spLocks noGrp="1"/>
          </p:cNvSpPr>
          <p:nvPr>
            <p:ph type="body" idx="1"/>
          </p:nvPr>
        </p:nvSpPr>
        <p:spPr>
          <a:xfrm>
            <a:off x="92400" y="1138325"/>
            <a:ext cx="8228640" cy="40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69570" algn="l" rtl="0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" sz="2400"/>
              <a:t>NMDS (Non-metric multidimensional scaling)</a:t>
            </a:r>
            <a:endParaRPr sz="2400"/>
          </a:p>
          <a:p>
            <a:pPr marL="914400" lvl="1" indent="-369569" algn="l" rtl="0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 sz="2400"/>
              <a:t>A good general-purpose option, diagrams look good</a:t>
            </a:r>
            <a:endParaRPr sz="2400"/>
          </a:p>
          <a:p>
            <a:pPr marL="914400" lvl="1" indent="-369569" algn="l" rtl="0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 sz="2400"/>
              <a:t>Flexible, doesn’t assume normality, good for community data</a:t>
            </a:r>
            <a:endParaRPr sz="2400"/>
          </a:p>
          <a:p>
            <a:pPr marL="9144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69570" algn="l" rtl="0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" sz="2400"/>
              <a:t>PCA (Principal Components Analysis)</a:t>
            </a:r>
            <a:endParaRPr sz="2400"/>
          </a:p>
          <a:p>
            <a:pPr marL="914400" lvl="1" indent="-369569" algn="l" rtl="0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 sz="2400"/>
              <a:t>Assumes normality, can give “boomerang shape” when data don’t meet assumptions</a:t>
            </a:r>
            <a:endParaRPr sz="2400"/>
          </a:p>
          <a:p>
            <a:pPr marL="914400" lvl="1" indent="-369569" algn="l" rtl="0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 sz="2400"/>
              <a:t>Good for combining multiple variables into one-few axes</a:t>
            </a:r>
            <a:endParaRPr sz="2400"/>
          </a:p>
          <a:p>
            <a:pPr marL="9144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69570" algn="l" rtl="0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" sz="2400"/>
              <a:t>PCoA (Principal Coordinates Analysis)</a:t>
            </a:r>
            <a:endParaRPr sz="2400"/>
          </a:p>
          <a:p>
            <a:pPr marL="914400" lvl="1" indent="-369569" algn="l" rtl="0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 sz="2400"/>
              <a:t>Good if you need to extract scores for addt’l analysis</a:t>
            </a:r>
            <a:endParaRPr sz="2400"/>
          </a:p>
          <a:p>
            <a:pPr marL="914400" lvl="1" indent="-369569" algn="l" rtl="0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 sz="2400"/>
              <a:t>Diagrams often look weird</a:t>
            </a:r>
            <a:endParaRPr sz="2400"/>
          </a:p>
          <a:p>
            <a:pPr marL="9144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68612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/>
          </a:p>
        </p:txBody>
      </p:sp>
      <p:pic>
        <p:nvPicPr>
          <p:cNvPr id="502" name="Google Shape;502;p7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4676" y="0"/>
            <a:ext cx="8400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0"/>
          <p:cNvSpPr txBox="1"/>
          <p:nvPr/>
        </p:nvSpPr>
        <p:spPr>
          <a:xfrm>
            <a:off x="5081150" y="4743300"/>
            <a:ext cx="400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Miller et al. 2022, Diversity and Distributions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5E9B30-AA57-0CE3-168A-3D3A2808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388" y="2075296"/>
            <a:ext cx="4556612" cy="30858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0321B5-E746-F881-910E-9A06EA59E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-994979"/>
            <a:ext cx="6858000" cy="1790700"/>
          </a:xfrm>
        </p:spPr>
        <p:txBody>
          <a:bodyPr/>
          <a:lstStyle/>
          <a:p>
            <a:r>
              <a:rPr lang="en-US"/>
              <a:t>NMDS ordination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FEA5A4-DF71-8635-8EA2-68538EA39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851" y="795721"/>
            <a:ext cx="6858000" cy="17907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/>
              <a:t>“Stress” is a measure of error in the solution</a:t>
            </a:r>
          </a:p>
          <a:p>
            <a:pPr algn="l"/>
            <a:r>
              <a:rPr lang="en-US"/>
              <a:t>Lower stress is better</a:t>
            </a:r>
          </a:p>
          <a:p>
            <a:pPr algn="l"/>
            <a:r>
              <a:rPr lang="en-US"/>
              <a:t>Ordination is considered not useful above stress of 0.2</a:t>
            </a:r>
          </a:p>
          <a:p>
            <a:pPr algn="l"/>
            <a:r>
              <a:rPr lang="en-US"/>
              <a:t>Adding more dimensions to the solution reduces stress</a:t>
            </a:r>
          </a:p>
          <a:p>
            <a:pPr algn="l"/>
            <a:r>
              <a:rPr lang="en-US"/>
              <a:t>Rule of tumb: add a dimension if it reduces stress by at least 0.05</a:t>
            </a:r>
          </a:p>
          <a:p>
            <a:pPr algn="l"/>
            <a:r>
              <a:rPr lang="en-US"/>
              <a:t>Can use a scree plot to make this decision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15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85D29-4CDB-E87A-BE26-98D90B6AA6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E9C44-D13D-26ED-D365-6CB7D737F6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9A488-7071-E91B-64BD-D94A1F45D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3820"/>
            <a:ext cx="7772400" cy="483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43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7940-F0ED-CC47-B420-C27BC0A5A3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D63641-185E-7AAA-B5AB-FDDDC40C13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4EC48-C481-BF6A-65EC-6EAAB14699B5}"/>
              </a:ext>
            </a:extLst>
          </p:cNvPr>
          <p:cNvSpPr txBox="1"/>
          <p:nvPr/>
        </p:nvSpPr>
        <p:spPr>
          <a:xfrm>
            <a:off x="644057" y="108265"/>
            <a:ext cx="633718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>
                <a:solidFill>
                  <a:srgbClr val="373D3F"/>
                </a:solidFill>
                <a:effectLst/>
                <a:highlight>
                  <a:srgbClr val="FFFFFF"/>
                </a:highlight>
                <a:latin typeface="Montserrat" panose="020F0502020204030204" pitchFamily="34" charset="0"/>
              </a:rPr>
              <a:t>Imagine the sample units as a point cloud.  </a:t>
            </a:r>
          </a:p>
          <a:p>
            <a:endParaRPr lang="en-US" sz="1800">
              <a:solidFill>
                <a:srgbClr val="373D3F"/>
              </a:solidFill>
              <a:highlight>
                <a:srgbClr val="FFFFFF"/>
              </a:highlight>
              <a:latin typeface="Montserrat" panose="020F0502020204030204" pitchFamily="34" charset="0"/>
            </a:endParaRPr>
          </a:p>
          <a:p>
            <a:r>
              <a:rPr lang="en-US" sz="1800" b="0" i="0">
                <a:solidFill>
                  <a:srgbClr val="373D3F"/>
                </a:solidFill>
                <a:effectLst/>
                <a:highlight>
                  <a:srgbClr val="FFFFFF"/>
                </a:highlight>
                <a:latin typeface="Montserrat" panose="020F0502020204030204" pitchFamily="34" charset="0"/>
              </a:rPr>
              <a:t>We could view this point cloud from many different vantage points.  </a:t>
            </a:r>
          </a:p>
          <a:p>
            <a:endParaRPr lang="en-US" sz="1800" b="0" i="0">
              <a:solidFill>
                <a:srgbClr val="373D3F"/>
              </a:solidFill>
              <a:effectLst/>
              <a:highlight>
                <a:srgbClr val="FFFFFF"/>
              </a:highlight>
              <a:latin typeface="Montserrat" panose="020F0502020204030204" pitchFamily="34" charset="0"/>
            </a:endParaRPr>
          </a:p>
          <a:p>
            <a:r>
              <a:rPr lang="en-US" sz="1800" b="0" i="0">
                <a:solidFill>
                  <a:srgbClr val="373D3F"/>
                </a:solidFill>
                <a:effectLst/>
                <a:highlight>
                  <a:srgbClr val="FFFFFF"/>
                </a:highlight>
                <a:latin typeface="Montserrat" panose="020F0502020204030204" pitchFamily="34" charset="0"/>
              </a:rPr>
              <a:t>For example, we could view it from a spot where we see as much of the variation as possible – an unconstrained ordination is showing us the view from this spot.  </a:t>
            </a:r>
          </a:p>
          <a:p>
            <a:endParaRPr lang="en-US" sz="1800">
              <a:solidFill>
                <a:srgbClr val="373D3F"/>
              </a:solidFill>
              <a:highlight>
                <a:srgbClr val="FFFFFF"/>
              </a:highlight>
              <a:latin typeface="Montserrat" panose="020F0502020204030204" pitchFamily="34" charset="0"/>
            </a:endParaRPr>
          </a:p>
          <a:p>
            <a:r>
              <a:rPr lang="en-US" sz="1800" b="0" i="0">
                <a:solidFill>
                  <a:srgbClr val="373D3F"/>
                </a:solidFill>
                <a:effectLst/>
                <a:highlight>
                  <a:srgbClr val="FFFFFF"/>
                </a:highlight>
                <a:latin typeface="Montserrat" panose="020F0502020204030204" pitchFamily="34" charset="0"/>
              </a:rPr>
              <a:t>Now i</a:t>
            </a:r>
            <a:r>
              <a:rPr lang="en-US" sz="1800" b="0" i="0">
                <a:solidFill>
                  <a:srgbClr val="373D3F"/>
                </a:solidFill>
                <a:effectLst/>
                <a:highlight>
                  <a:srgbClr val="FFFFFF"/>
                </a:highlight>
                <a:latin typeface="Montserrat" pitchFamily="2" charset="77"/>
              </a:rPr>
              <a:t>magine that the points are colored to reflect different groups.  </a:t>
            </a:r>
          </a:p>
          <a:p>
            <a:endParaRPr lang="en-US" sz="1800">
              <a:solidFill>
                <a:srgbClr val="373D3F"/>
              </a:solidFill>
              <a:highlight>
                <a:srgbClr val="FFFFFF"/>
              </a:highlight>
              <a:latin typeface="Montserrat" pitchFamily="2" charset="77"/>
            </a:endParaRPr>
          </a:p>
          <a:p>
            <a:r>
              <a:rPr lang="en-US" sz="1800" b="0" i="0">
                <a:solidFill>
                  <a:srgbClr val="373D3F"/>
                </a:solidFill>
                <a:effectLst/>
                <a:highlight>
                  <a:srgbClr val="FFFFFF"/>
                </a:highlight>
                <a:latin typeface="Montserrat" pitchFamily="2" charset="77"/>
              </a:rPr>
              <a:t>Depending on where we view the point cloud from, these groups might appear more or less discrete. </a:t>
            </a:r>
          </a:p>
          <a:p>
            <a:endParaRPr lang="en-US" sz="1800">
              <a:solidFill>
                <a:srgbClr val="373D3F"/>
              </a:solidFill>
              <a:highlight>
                <a:srgbClr val="FFFFFF"/>
              </a:highlight>
              <a:latin typeface="Montserrat" pitchFamily="2" charset="77"/>
            </a:endParaRPr>
          </a:p>
          <a:p>
            <a:r>
              <a:rPr lang="en-US" sz="1800" b="0" i="0">
                <a:solidFill>
                  <a:srgbClr val="373D3F"/>
                </a:solidFill>
                <a:effectLst/>
                <a:highlight>
                  <a:srgbClr val="FFFFFF"/>
                </a:highlight>
                <a:latin typeface="Montserrat" pitchFamily="2" charset="77"/>
              </a:rPr>
              <a:t> A constrained ordination shows us the view from the spot where the groups are as distinct as possible..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90525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1"/>
          <p:cNvSpPr txBox="1">
            <a:spLocks noGrp="1"/>
          </p:cNvSpPr>
          <p:nvPr>
            <p:ph type="title"/>
          </p:nvPr>
        </p:nvSpPr>
        <p:spPr>
          <a:xfrm>
            <a:off x="398075" y="195600"/>
            <a:ext cx="83979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Constrained ordination</a:t>
            </a:r>
            <a:endParaRPr/>
          </a:p>
        </p:txBody>
      </p:sp>
      <p:sp>
        <p:nvSpPr>
          <p:cNvPr id="509" name="Google Shape;509;p71"/>
          <p:cNvSpPr txBox="1">
            <a:spLocks noGrp="1"/>
          </p:cNvSpPr>
          <p:nvPr>
            <p:ph type="body" idx="1"/>
          </p:nvPr>
        </p:nvSpPr>
        <p:spPr>
          <a:xfrm>
            <a:off x="92400" y="1138325"/>
            <a:ext cx="8959200" cy="40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9100">
              <a:buSzPts val="2400"/>
            </a:pPr>
            <a:r>
              <a:rPr lang="en" sz="2400"/>
              <a:t>rbRDA (distance based redundancy analysis)</a:t>
            </a:r>
            <a:endParaRPr sz="2400"/>
          </a:p>
          <a:p>
            <a:pPr marL="876300" lvl="1">
              <a:spcBef>
                <a:spcPts val="0"/>
              </a:spcBef>
              <a:buSzPts val="2400"/>
            </a:pPr>
            <a:r>
              <a:rPr lang="en" sz="2000"/>
              <a:t>Traditional RDA only allowed Euclidian distances, which are not well-suited to community data </a:t>
            </a:r>
            <a:endParaRPr sz="2000"/>
          </a:p>
          <a:p>
            <a:pPr marL="876300" lvl="1">
              <a:spcBef>
                <a:spcPts val="0"/>
              </a:spcBef>
              <a:buSzPts val="2400"/>
            </a:pPr>
            <a:r>
              <a:rPr lang="en" sz="2000"/>
              <a:t>rbRDA allows you to use several distance metrics</a:t>
            </a:r>
            <a:endParaRPr sz="2000"/>
          </a:p>
          <a:p>
            <a:pPr marL="876300" lvl="1">
              <a:spcBef>
                <a:spcPts val="0"/>
              </a:spcBef>
              <a:buSzPts val="2400"/>
            </a:pPr>
            <a:r>
              <a:rPr lang="en" sz="2000"/>
              <a:t>Traditionally, Bray-Curtis distance for abundance data and Jaccard/ Sorenson distance for presence / absence data</a:t>
            </a:r>
            <a:endParaRPr sz="2000"/>
          </a:p>
          <a:p>
            <a:pPr marL="876300" lvl="1">
              <a:spcBef>
                <a:spcPts val="0"/>
              </a:spcBef>
              <a:buSzPts val="2400"/>
            </a:pPr>
            <a:r>
              <a:rPr lang="en" sz="2000"/>
              <a:t>But robust Aitchinson may perform better</a:t>
            </a:r>
          </a:p>
          <a:p>
            <a:pPr marL="876300" lvl="1">
              <a:spcBef>
                <a:spcPts val="0"/>
              </a:spcBef>
              <a:buSzPts val="2400"/>
            </a:pPr>
            <a:endParaRPr lang="en" sz="2000"/>
          </a:p>
          <a:p>
            <a:pPr marL="419100">
              <a:spcBef>
                <a:spcPts val="0"/>
              </a:spcBef>
              <a:buSzPts val="2400"/>
            </a:pPr>
            <a:r>
              <a:rPr lang="en" sz="2400"/>
              <a:t>MLMs (see papers by Tony Ives)</a:t>
            </a:r>
            <a:endParaRPr sz="2400"/>
          </a:p>
          <a:p>
            <a:pPr marL="1257300"/>
            <a:endParaRPr sz="2400"/>
          </a:p>
          <a:p>
            <a:pPr marL="419100">
              <a:buSzPts val="2400"/>
            </a:pPr>
            <a:r>
              <a:rPr lang="en" sz="2400"/>
              <a:t>Other methods include CCA, traditional RDA (not covered here)</a:t>
            </a:r>
            <a:endParaRPr sz="2400"/>
          </a:p>
          <a:p>
            <a:pPr marL="1257300"/>
            <a:endParaRPr sz="2400"/>
          </a:p>
          <a:p>
            <a:pPr marL="9144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72"/>
          <p:cNvSpPr txBox="1">
            <a:spLocks noGrp="1"/>
          </p:cNvSpPr>
          <p:nvPr>
            <p:ph type="body" idx="1"/>
          </p:nvPr>
        </p:nvSpPr>
        <p:spPr>
          <a:xfrm>
            <a:off x="0" y="1053098"/>
            <a:ext cx="9144000" cy="40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6" name="Google Shape;51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123" y="0"/>
            <a:ext cx="60137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50D3E-9CCE-D456-3CB6-E98AAED28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95" y="1417320"/>
            <a:ext cx="4303216" cy="3726180"/>
          </a:xfrm>
          <a:prstGeom prst="rect">
            <a:avLst/>
          </a:prstGeom>
        </p:spPr>
      </p:pic>
      <p:sp>
        <p:nvSpPr>
          <p:cNvPr id="521" name="Google Shape;521;p73"/>
          <p:cNvSpPr txBox="1">
            <a:spLocks noGrp="1"/>
          </p:cNvSpPr>
          <p:nvPr>
            <p:ph type="title"/>
          </p:nvPr>
        </p:nvSpPr>
        <p:spPr>
          <a:xfrm>
            <a:off x="747522" y="118987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Group differences - PERMANOVA</a:t>
            </a:r>
            <a:endParaRPr/>
          </a:p>
        </p:txBody>
      </p:sp>
      <p:sp>
        <p:nvSpPr>
          <p:cNvPr id="522" name="Google Shape;522;p73"/>
          <p:cNvSpPr txBox="1">
            <a:spLocks noGrp="1"/>
          </p:cNvSpPr>
          <p:nvPr>
            <p:ph type="body" idx="1"/>
          </p:nvPr>
        </p:nvSpPr>
        <p:spPr>
          <a:xfrm>
            <a:off x="509778" y="1113187"/>
            <a:ext cx="4062222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Tests for differences in centroids; e.g., are groups significantly different in species composition?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Example: separating plots into four groups based on quartiles of K levels (low, med, high, very high)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Syntax is similar to linear models: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Species.matrix ~ Predictor1 + Predictor2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3F981F-645E-185B-C3F5-86257421B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418" y="874816"/>
            <a:ext cx="4384548" cy="90002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E27001-CE7A-472E-1DBE-E5EFB86A0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232" y="1571852"/>
            <a:ext cx="5184648" cy="3658516"/>
          </a:xfrm>
          <a:prstGeom prst="rect">
            <a:avLst/>
          </a:prstGeom>
        </p:spPr>
      </p:pic>
      <p:sp>
        <p:nvSpPr>
          <p:cNvPr id="521" name="Google Shape;521;p73"/>
          <p:cNvSpPr txBox="1">
            <a:spLocks noGrp="1"/>
          </p:cNvSpPr>
          <p:nvPr>
            <p:ph type="title"/>
          </p:nvPr>
        </p:nvSpPr>
        <p:spPr>
          <a:xfrm>
            <a:off x="747522" y="118987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Group differences - PERMDISP</a:t>
            </a:r>
            <a:endParaRPr/>
          </a:p>
        </p:txBody>
      </p:sp>
      <p:sp>
        <p:nvSpPr>
          <p:cNvPr id="522" name="Google Shape;522;p73"/>
          <p:cNvSpPr txBox="1">
            <a:spLocks noGrp="1"/>
          </p:cNvSpPr>
          <p:nvPr>
            <p:ph type="body" idx="1"/>
          </p:nvPr>
        </p:nvSpPr>
        <p:spPr>
          <a:xfrm>
            <a:off x="509778" y="1113187"/>
            <a:ext cx="4062222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Tests for differences in group dispersion, e.g., are groups equally heterogeneous in species composition?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Example: separating plots into four groups based on quartiles of K levels (low, med, high, very high)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Syntax is similar to linear models: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Species.matrix ~ Predictor1 + Predictor2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490E6-1149-B786-1C90-9094BFEA3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272" y="870103"/>
            <a:ext cx="4753102" cy="124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7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C4589-D18E-CCCD-5967-82685E448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-447532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US"/>
              <a:t>Ordination, PERMANOVA and PERMDISP breakout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FA41D-097E-4026-8112-0DB9B3E3B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72" y="1618488"/>
            <a:ext cx="4937760" cy="3456432"/>
          </a:xfrm>
        </p:spPr>
        <p:txBody>
          <a:bodyPr>
            <a:normAutofit fontScale="92500" lnSpcReduction="10000"/>
          </a:bodyPr>
          <a:lstStyle/>
          <a:p>
            <a:pPr algn="l">
              <a:buAutoNum type="arabicPeriod"/>
            </a:pPr>
            <a:r>
              <a:rPr lang="en-US"/>
              <a:t>Are there significant differences in plant species composition associated with the K (potassium) gradient?</a:t>
            </a:r>
          </a:p>
          <a:p>
            <a:pPr algn="l">
              <a:buAutoNum type="arabicPeriod"/>
            </a:pPr>
            <a:endParaRPr lang="en-US"/>
          </a:p>
          <a:p>
            <a:pPr algn="l">
              <a:buAutoNum type="arabicPeriod"/>
            </a:pPr>
            <a:r>
              <a:rPr lang="en-US"/>
              <a:t>Are plant communities equally heterogeneous across the K (potassium) gradient?</a:t>
            </a:r>
          </a:p>
          <a:p>
            <a:pPr algn="l">
              <a:buAutoNum type="arabicPeriod"/>
            </a:pPr>
            <a:endParaRPr lang="en-US"/>
          </a:p>
          <a:p>
            <a:pPr algn="l">
              <a:buAutoNum type="arabicPeriod"/>
            </a:pPr>
            <a:r>
              <a:rPr lang="en-US"/>
              <a:t>Can we learn anything else by examining the diagrams from the six types of ordination we have tried so far?</a:t>
            </a:r>
          </a:p>
          <a:p>
            <a:pPr algn="l">
              <a:buAutoNum type="arabicPeriod"/>
            </a:pPr>
            <a:r>
              <a:rPr lang="en-US"/>
              <a:t>Do different ordination diagrams give different messages, and if so, how do we know which are more accurate?</a:t>
            </a:r>
          </a:p>
        </p:txBody>
      </p:sp>
    </p:spTree>
    <p:extLst>
      <p:ext uri="{BB962C8B-B14F-4D97-AF65-F5344CB8AC3E}">
        <p14:creationId xmlns:p14="http://schemas.microsoft.com/office/powerpoint/2010/main" val="488346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Data viz Tips</a:t>
            </a:r>
            <a:endParaRPr sz="4700"/>
          </a:p>
        </p:txBody>
      </p:sp>
      <p:sp>
        <p:nvSpPr>
          <p:cNvPr id="542" name="Google Shape;542;p7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insights you gain through statistics don’t mean much unless you communicate them effectively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Teasing out a clear, compelling story from large, messy community datasets is crucial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/>
          </a:p>
        </p:txBody>
      </p:sp>
      <p:sp>
        <p:nvSpPr>
          <p:cNvPr id="549" name="Google Shape;549;p7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550" name="Google Shape;550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035" y="-216894"/>
            <a:ext cx="8123664" cy="5360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/>
          </a:p>
        </p:txBody>
      </p:sp>
      <p:pic>
        <p:nvPicPr>
          <p:cNvPr id="557" name="Google Shape;557;p7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4676" y="0"/>
            <a:ext cx="8400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79"/>
          <p:cNvSpPr/>
          <p:nvPr/>
        </p:nvSpPr>
        <p:spPr>
          <a:xfrm>
            <a:off x="0" y="0"/>
            <a:ext cx="3668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79"/>
          <p:cNvSpPr txBox="1">
            <a:spLocks noGrp="1"/>
          </p:cNvSpPr>
          <p:nvPr>
            <p:ph type="title"/>
          </p:nvPr>
        </p:nvSpPr>
        <p:spPr>
          <a:xfrm>
            <a:off x="628650" y="896773"/>
            <a:ext cx="2400300" cy="3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en" sz="3100">
                <a:solidFill>
                  <a:schemeClr val="lt1"/>
                </a:solidFill>
              </a:rPr>
              <a:t>We’re trying to tell a story:</a:t>
            </a:r>
            <a:br>
              <a:rPr lang="en" sz="3100">
                <a:solidFill>
                  <a:schemeClr val="lt1"/>
                </a:solidFill>
              </a:rPr>
            </a:br>
            <a:r>
              <a:rPr lang="en" sz="3100">
                <a:solidFill>
                  <a:schemeClr val="lt1"/>
                </a:solidFill>
              </a:rPr>
              <a:t>Make it easy for the viewer to follow it</a:t>
            </a:r>
            <a:endParaRPr/>
          </a:p>
        </p:txBody>
      </p:sp>
      <p:grpSp>
        <p:nvGrpSpPr>
          <p:cNvPr id="566" name="Google Shape;566;p79"/>
          <p:cNvGrpSpPr/>
          <p:nvPr/>
        </p:nvGrpSpPr>
        <p:grpSpPr>
          <a:xfrm>
            <a:off x="-1" y="152184"/>
            <a:ext cx="1432688" cy="532245"/>
            <a:chOff x="2267504" y="2540250"/>
            <a:chExt cx="1990951" cy="739640"/>
          </a:xfrm>
        </p:grpSpPr>
        <p:sp>
          <p:nvSpPr>
            <p:cNvPr id="567" name="Google Shape;567;p79"/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/>
              <a:ahLst/>
              <a:cxnLst/>
              <a:rect l="l" t="t" r="r" b="b"/>
              <a:pathLst>
                <a:path w="1990951" h="286230" extrusionOk="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79"/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/>
              <a:ahLst/>
              <a:cxnLst/>
              <a:rect l="l" t="t" r="r" b="b"/>
              <a:pathLst>
                <a:path w="1990951" h="286230" extrusionOk="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9" name="Google Shape;569;p79"/>
          <p:cNvSpPr/>
          <p:nvPr/>
        </p:nvSpPr>
        <p:spPr>
          <a:xfrm>
            <a:off x="304695" y="3564156"/>
            <a:ext cx="273900" cy="2739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79"/>
          <p:cNvSpPr/>
          <p:nvPr/>
        </p:nvSpPr>
        <p:spPr>
          <a:xfrm>
            <a:off x="304695" y="3564156"/>
            <a:ext cx="273900" cy="273900"/>
          </a:xfrm>
          <a:prstGeom prst="ellipse">
            <a:avLst/>
          </a:prstGeom>
          <a:solidFill>
            <a:schemeClr val="accent6">
              <a:alpha val="29800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1" name="Google Shape;571;p79"/>
          <p:cNvGrpSpPr/>
          <p:nvPr/>
        </p:nvGrpSpPr>
        <p:grpSpPr>
          <a:xfrm>
            <a:off x="3082209" y="4154928"/>
            <a:ext cx="731373" cy="731374"/>
            <a:chOff x="5829300" y="3162300"/>
            <a:chExt cx="532256" cy="532257"/>
          </a:xfrm>
        </p:grpSpPr>
        <p:sp>
          <p:nvSpPr>
            <p:cNvPr id="572" name="Google Shape;572;p79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79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79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79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79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79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79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79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79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79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79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79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79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5" name="Google Shape;585;p79"/>
          <p:cNvGrpSpPr/>
          <p:nvPr/>
        </p:nvGrpSpPr>
        <p:grpSpPr>
          <a:xfrm>
            <a:off x="4113104" y="359984"/>
            <a:ext cx="4726209" cy="4405435"/>
            <a:chOff x="0" y="2439"/>
            <a:chExt cx="6301612" cy="5873913"/>
          </a:xfrm>
        </p:grpSpPr>
        <p:sp>
          <p:nvSpPr>
            <p:cNvPr id="586" name="Google Shape;586;p79"/>
            <p:cNvSpPr/>
            <p:nvPr/>
          </p:nvSpPr>
          <p:spPr>
            <a:xfrm>
              <a:off x="0" y="2439"/>
              <a:ext cx="6301500" cy="1236600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79"/>
            <p:cNvSpPr/>
            <p:nvPr/>
          </p:nvSpPr>
          <p:spPr>
            <a:xfrm>
              <a:off x="374076" y="280678"/>
              <a:ext cx="680100" cy="6801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79"/>
            <p:cNvSpPr/>
            <p:nvPr/>
          </p:nvSpPr>
          <p:spPr>
            <a:xfrm>
              <a:off x="1428292" y="2439"/>
              <a:ext cx="2835600" cy="12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79"/>
            <p:cNvSpPr txBox="1"/>
            <p:nvPr/>
          </p:nvSpPr>
          <p:spPr>
            <a:xfrm>
              <a:off x="1428292" y="2439"/>
              <a:ext cx="2835600" cy="12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8150" tIns="98150" rIns="98150" bIns="98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Every figure should contribute substantially to story</a:t>
              </a:r>
              <a:endParaRPr sz="1100"/>
            </a:p>
          </p:txBody>
        </p:sp>
        <p:sp>
          <p:nvSpPr>
            <p:cNvPr id="590" name="Google Shape;590;p79"/>
            <p:cNvSpPr/>
            <p:nvPr/>
          </p:nvSpPr>
          <p:spPr>
            <a:xfrm>
              <a:off x="4264012" y="2439"/>
              <a:ext cx="2037600" cy="12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79"/>
            <p:cNvSpPr txBox="1"/>
            <p:nvPr/>
          </p:nvSpPr>
          <p:spPr>
            <a:xfrm>
              <a:off x="4264012" y="2439"/>
              <a:ext cx="2037600" cy="12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8150" tIns="98150" rIns="98150" bIns="98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lang="en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Otherwise drop it or move to supplement</a:t>
              </a:r>
              <a:endParaRPr sz="1100"/>
            </a:p>
          </p:txBody>
        </p:sp>
        <p:sp>
          <p:nvSpPr>
            <p:cNvPr id="592" name="Google Shape;592;p79"/>
            <p:cNvSpPr/>
            <p:nvPr/>
          </p:nvSpPr>
          <p:spPr>
            <a:xfrm>
              <a:off x="0" y="1548210"/>
              <a:ext cx="6301500" cy="1236600"/>
            </a:xfrm>
            <a:prstGeom prst="roundRect">
              <a:avLst>
                <a:gd name="adj" fmla="val 1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79"/>
            <p:cNvSpPr/>
            <p:nvPr/>
          </p:nvSpPr>
          <p:spPr>
            <a:xfrm>
              <a:off x="374076" y="1826449"/>
              <a:ext cx="680100" cy="6801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79"/>
            <p:cNvSpPr/>
            <p:nvPr/>
          </p:nvSpPr>
          <p:spPr>
            <a:xfrm>
              <a:off x="1428292" y="1548210"/>
              <a:ext cx="4873200" cy="12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79"/>
            <p:cNvSpPr txBox="1"/>
            <p:nvPr/>
          </p:nvSpPr>
          <p:spPr>
            <a:xfrm>
              <a:off x="1428292" y="1548210"/>
              <a:ext cx="4873200" cy="12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8150" tIns="98150" rIns="98150" bIns="98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Keep figures simple</a:t>
              </a:r>
              <a:endParaRPr sz="1100"/>
            </a:p>
          </p:txBody>
        </p:sp>
        <p:sp>
          <p:nvSpPr>
            <p:cNvPr id="596" name="Google Shape;596;p79"/>
            <p:cNvSpPr/>
            <p:nvPr/>
          </p:nvSpPr>
          <p:spPr>
            <a:xfrm>
              <a:off x="0" y="3093981"/>
              <a:ext cx="6301500" cy="1236600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79"/>
            <p:cNvSpPr/>
            <p:nvPr/>
          </p:nvSpPr>
          <p:spPr>
            <a:xfrm>
              <a:off x="374076" y="3372220"/>
              <a:ext cx="680100" cy="6801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79"/>
            <p:cNvSpPr/>
            <p:nvPr/>
          </p:nvSpPr>
          <p:spPr>
            <a:xfrm>
              <a:off x="1428292" y="3093981"/>
              <a:ext cx="4873200" cy="12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79"/>
            <p:cNvSpPr txBox="1"/>
            <p:nvPr/>
          </p:nvSpPr>
          <p:spPr>
            <a:xfrm>
              <a:off x="1428292" y="3093981"/>
              <a:ext cx="4873200" cy="12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8150" tIns="98150" rIns="98150" bIns="98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Highlight main messages</a:t>
              </a:r>
              <a:endParaRPr sz="1100"/>
            </a:p>
          </p:txBody>
        </p:sp>
        <p:sp>
          <p:nvSpPr>
            <p:cNvPr id="600" name="Google Shape;600;p79"/>
            <p:cNvSpPr/>
            <p:nvPr/>
          </p:nvSpPr>
          <p:spPr>
            <a:xfrm>
              <a:off x="0" y="4639752"/>
              <a:ext cx="6301500" cy="1236600"/>
            </a:xfrm>
            <a:prstGeom prst="roundRect">
              <a:avLst>
                <a:gd name="adj" fmla="val 10000"/>
              </a:avLst>
            </a:prstGeom>
            <a:solidFill>
              <a:srgbClr val="599BD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79"/>
            <p:cNvSpPr/>
            <p:nvPr/>
          </p:nvSpPr>
          <p:spPr>
            <a:xfrm>
              <a:off x="374076" y="4917991"/>
              <a:ext cx="680100" cy="6801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79"/>
            <p:cNvSpPr/>
            <p:nvPr/>
          </p:nvSpPr>
          <p:spPr>
            <a:xfrm>
              <a:off x="1428292" y="4639752"/>
              <a:ext cx="4873200" cy="12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79"/>
            <p:cNvSpPr txBox="1"/>
            <p:nvPr/>
          </p:nvSpPr>
          <p:spPr>
            <a:xfrm>
              <a:off x="1428292" y="4639752"/>
              <a:ext cx="4873200" cy="12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8150" tIns="98150" rIns="98150" bIns="98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Use consistent color scheme throughout paper / presentation</a:t>
              </a:r>
              <a:endParaRPr sz="11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"/>
              <a:t>R Studio</a:t>
            </a:r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body" idx="1"/>
          </p:nvPr>
        </p:nvSpPr>
        <p:spPr>
          <a:xfrm>
            <a:off x="0" y="1053098"/>
            <a:ext cx="4140300" cy="40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en" sz="2400"/>
              <a:t>Development environment for R</a:t>
            </a:r>
            <a:endParaRPr sz="2400"/>
          </a:p>
          <a:p>
            <a:pPr marL="342900" lvl="0" indent="-292100" algn="l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en" sz="2400"/>
              <a:t>Keeps everything in one big panel instead of separate windows</a:t>
            </a:r>
            <a:endParaRPr sz="2400"/>
          </a:p>
          <a:p>
            <a:pPr marL="342900" lvl="0" indent="-292100" algn="l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en" sz="2400"/>
              <a:t>Sometimes crashes with large datasets</a:t>
            </a:r>
            <a:endParaRPr sz="2400"/>
          </a:p>
        </p:txBody>
      </p:sp>
      <p:pic>
        <p:nvPicPr>
          <p:cNvPr id="223" name="Google Shape;22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2106" y="1053098"/>
            <a:ext cx="4812994" cy="3994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80"/>
          <p:cNvSpPr/>
          <p:nvPr/>
        </p:nvSpPr>
        <p:spPr>
          <a:xfrm>
            <a:off x="0" y="0"/>
            <a:ext cx="3668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80"/>
          <p:cNvSpPr txBox="1">
            <a:spLocks noGrp="1"/>
          </p:cNvSpPr>
          <p:nvPr>
            <p:ph type="title"/>
          </p:nvPr>
        </p:nvSpPr>
        <p:spPr>
          <a:xfrm>
            <a:off x="628650" y="896773"/>
            <a:ext cx="2400300" cy="3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Making good figures takes time</a:t>
            </a:r>
            <a:endParaRPr/>
          </a:p>
        </p:txBody>
      </p:sp>
      <p:grpSp>
        <p:nvGrpSpPr>
          <p:cNvPr id="612" name="Google Shape;612;p80"/>
          <p:cNvGrpSpPr/>
          <p:nvPr/>
        </p:nvGrpSpPr>
        <p:grpSpPr>
          <a:xfrm>
            <a:off x="-1" y="152184"/>
            <a:ext cx="1432688" cy="532245"/>
            <a:chOff x="2267504" y="2540250"/>
            <a:chExt cx="1990951" cy="739640"/>
          </a:xfrm>
        </p:grpSpPr>
        <p:sp>
          <p:nvSpPr>
            <p:cNvPr id="613" name="Google Shape;613;p80"/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/>
              <a:ahLst/>
              <a:cxnLst/>
              <a:rect l="l" t="t" r="r" b="b"/>
              <a:pathLst>
                <a:path w="1990951" h="286230" extrusionOk="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80"/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/>
              <a:ahLst/>
              <a:cxnLst/>
              <a:rect l="l" t="t" r="r" b="b"/>
              <a:pathLst>
                <a:path w="1990951" h="286230" extrusionOk="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5" name="Google Shape;615;p80"/>
          <p:cNvSpPr/>
          <p:nvPr/>
        </p:nvSpPr>
        <p:spPr>
          <a:xfrm>
            <a:off x="304695" y="3564156"/>
            <a:ext cx="273900" cy="2739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80"/>
          <p:cNvSpPr/>
          <p:nvPr/>
        </p:nvSpPr>
        <p:spPr>
          <a:xfrm>
            <a:off x="304695" y="3564156"/>
            <a:ext cx="273900" cy="273900"/>
          </a:xfrm>
          <a:prstGeom prst="ellipse">
            <a:avLst/>
          </a:prstGeom>
          <a:solidFill>
            <a:schemeClr val="accent6">
              <a:alpha val="29800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7" name="Google Shape;617;p80"/>
          <p:cNvGrpSpPr/>
          <p:nvPr/>
        </p:nvGrpSpPr>
        <p:grpSpPr>
          <a:xfrm>
            <a:off x="3082209" y="4154928"/>
            <a:ext cx="731373" cy="731374"/>
            <a:chOff x="5829300" y="3162300"/>
            <a:chExt cx="532256" cy="532257"/>
          </a:xfrm>
        </p:grpSpPr>
        <p:sp>
          <p:nvSpPr>
            <p:cNvPr id="618" name="Google Shape;618;p80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80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80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80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80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80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80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80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80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80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80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80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80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1" name="Google Shape;631;p80"/>
          <p:cNvGrpSpPr/>
          <p:nvPr/>
        </p:nvGrpSpPr>
        <p:grpSpPr>
          <a:xfrm>
            <a:off x="4113104" y="414632"/>
            <a:ext cx="4726125" cy="4296046"/>
            <a:chOff x="0" y="75303"/>
            <a:chExt cx="6301500" cy="5728061"/>
          </a:xfrm>
        </p:grpSpPr>
        <p:sp>
          <p:nvSpPr>
            <p:cNvPr id="632" name="Google Shape;632;p80"/>
            <p:cNvSpPr/>
            <p:nvPr/>
          </p:nvSpPr>
          <p:spPr>
            <a:xfrm>
              <a:off x="0" y="75303"/>
              <a:ext cx="6301500" cy="1845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80"/>
            <p:cNvSpPr txBox="1"/>
            <p:nvPr/>
          </p:nvSpPr>
          <p:spPr>
            <a:xfrm>
              <a:off x="90116" y="165419"/>
              <a:ext cx="6121500" cy="166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4300" tIns="94300" rIns="94300" bIns="94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n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 often spend 2-6+ hours on a single figure for a publication</a:t>
              </a:r>
              <a:endParaRPr sz="1100"/>
            </a:p>
          </p:txBody>
        </p:sp>
        <p:sp>
          <p:nvSpPr>
            <p:cNvPr id="634" name="Google Shape;634;p80"/>
            <p:cNvSpPr/>
            <p:nvPr/>
          </p:nvSpPr>
          <p:spPr>
            <a:xfrm>
              <a:off x="0" y="2016384"/>
              <a:ext cx="6301500" cy="1845900"/>
            </a:xfrm>
            <a:prstGeom prst="roundRect">
              <a:avLst>
                <a:gd name="adj" fmla="val 16667"/>
              </a:avLst>
            </a:prstGeom>
            <a:solidFill>
              <a:srgbClr val="C47F6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80"/>
            <p:cNvSpPr txBox="1"/>
            <p:nvPr/>
          </p:nvSpPr>
          <p:spPr>
            <a:xfrm>
              <a:off x="90116" y="2106500"/>
              <a:ext cx="6121500" cy="166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4300" tIns="94300" rIns="94300" bIns="94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n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Keep in mind you may have to revise figures</a:t>
              </a:r>
              <a:endParaRPr sz="1100"/>
            </a:p>
          </p:txBody>
        </p:sp>
        <p:sp>
          <p:nvSpPr>
            <p:cNvPr id="636" name="Google Shape;636;p80"/>
            <p:cNvSpPr/>
            <p:nvPr/>
          </p:nvSpPr>
          <p:spPr>
            <a:xfrm>
              <a:off x="0" y="3957464"/>
              <a:ext cx="6301500" cy="1845900"/>
            </a:xfrm>
            <a:prstGeom prst="roundRect">
              <a:avLst>
                <a:gd name="adj" fmla="val 16667"/>
              </a:avLst>
            </a:prstGeom>
            <a:solidFill>
              <a:srgbClr val="A4A4A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80"/>
            <p:cNvSpPr txBox="1"/>
            <p:nvPr/>
          </p:nvSpPr>
          <p:spPr>
            <a:xfrm>
              <a:off x="90116" y="4047580"/>
              <a:ext cx="6121500" cy="166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4300" tIns="94300" rIns="94300" bIns="94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n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Try to use reproducible workflow—doing it all in R is usually best</a:t>
              </a:r>
              <a:endParaRPr sz="1100"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81"/>
          <p:cNvSpPr/>
          <p:nvPr/>
        </p:nvSpPr>
        <p:spPr>
          <a:xfrm>
            <a:off x="0" y="0"/>
            <a:ext cx="3520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81"/>
          <p:cNvSpPr txBox="1">
            <a:spLocks noGrp="1"/>
          </p:cNvSpPr>
          <p:nvPr>
            <p:ph type="title"/>
          </p:nvPr>
        </p:nvSpPr>
        <p:spPr>
          <a:xfrm>
            <a:off x="575467" y="1335496"/>
            <a:ext cx="2686500" cy="2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 sz="3600">
                <a:solidFill>
                  <a:schemeClr val="lt1"/>
                </a:solidFill>
              </a:rPr>
              <a:t>Color schemes</a:t>
            </a:r>
            <a:endParaRPr/>
          </a:p>
        </p:txBody>
      </p:sp>
      <p:grpSp>
        <p:nvGrpSpPr>
          <p:cNvPr id="646" name="Google Shape;646;p81"/>
          <p:cNvGrpSpPr/>
          <p:nvPr/>
        </p:nvGrpSpPr>
        <p:grpSpPr>
          <a:xfrm>
            <a:off x="575467" y="511221"/>
            <a:ext cx="846286" cy="635404"/>
            <a:chOff x="668003" y="1684057"/>
            <a:chExt cx="1128381" cy="847206"/>
          </a:xfrm>
        </p:grpSpPr>
        <p:sp>
          <p:nvSpPr>
            <p:cNvPr id="647" name="Google Shape;647;p81"/>
            <p:cNvSpPr/>
            <p:nvPr/>
          </p:nvSpPr>
          <p:spPr>
            <a:xfrm>
              <a:off x="668003" y="1935883"/>
              <a:ext cx="675351" cy="595379"/>
            </a:xfrm>
            <a:custGeom>
              <a:avLst/>
              <a:gdLst/>
              <a:ahLst/>
              <a:cxnLst/>
              <a:rect l="l" t="t" r="r" b="b"/>
              <a:pathLst>
                <a:path w="785" h="692" extrusionOk="0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81"/>
            <p:cNvSpPr/>
            <p:nvPr/>
          </p:nvSpPr>
          <p:spPr>
            <a:xfrm>
              <a:off x="1245893" y="1684057"/>
              <a:ext cx="550491" cy="485307"/>
            </a:xfrm>
            <a:custGeom>
              <a:avLst/>
              <a:gdLst/>
              <a:ahLst/>
              <a:cxnLst/>
              <a:rect l="l" t="t" r="r" b="b"/>
              <a:pathLst>
                <a:path w="785" h="692" extrusionOk="0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9" name="Google Shape;649;p81"/>
          <p:cNvGrpSpPr/>
          <p:nvPr/>
        </p:nvGrpSpPr>
        <p:grpSpPr>
          <a:xfrm>
            <a:off x="3837490" y="737509"/>
            <a:ext cx="4933800" cy="3643987"/>
            <a:chOff x="0" y="49892"/>
            <a:chExt cx="6578400" cy="4858649"/>
          </a:xfrm>
        </p:grpSpPr>
        <p:sp>
          <p:nvSpPr>
            <p:cNvPr id="650" name="Google Shape;650;p81"/>
            <p:cNvSpPr/>
            <p:nvPr/>
          </p:nvSpPr>
          <p:spPr>
            <a:xfrm>
              <a:off x="0" y="49892"/>
              <a:ext cx="6578400" cy="1152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81"/>
            <p:cNvSpPr txBox="1"/>
            <p:nvPr/>
          </p:nvSpPr>
          <p:spPr>
            <a:xfrm>
              <a:off x="56237" y="106129"/>
              <a:ext cx="6465900" cy="103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850" tIns="82850" rIns="82850" bIns="828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Complementary colors</a:t>
              </a:r>
              <a:endParaRPr sz="1100"/>
            </a:p>
          </p:txBody>
        </p:sp>
        <p:sp>
          <p:nvSpPr>
            <p:cNvPr id="652" name="Google Shape;652;p81"/>
            <p:cNvSpPr/>
            <p:nvPr/>
          </p:nvSpPr>
          <p:spPr>
            <a:xfrm>
              <a:off x="0" y="1285441"/>
              <a:ext cx="6578400" cy="1152000"/>
            </a:xfrm>
            <a:prstGeom prst="roundRect">
              <a:avLst>
                <a:gd name="adj" fmla="val 16667"/>
              </a:avLst>
            </a:prstGeom>
            <a:solidFill>
              <a:srgbClr val="D07A5B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81"/>
            <p:cNvSpPr txBox="1"/>
            <p:nvPr/>
          </p:nvSpPr>
          <p:spPr>
            <a:xfrm>
              <a:off x="56237" y="1341678"/>
              <a:ext cx="6465900" cy="103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850" tIns="82850" rIns="82850" bIns="828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Lots of color palettes for R</a:t>
              </a:r>
              <a:endParaRPr sz="1100"/>
            </a:p>
          </p:txBody>
        </p:sp>
        <p:sp>
          <p:nvSpPr>
            <p:cNvPr id="654" name="Google Shape;654;p81"/>
            <p:cNvSpPr/>
            <p:nvPr/>
          </p:nvSpPr>
          <p:spPr>
            <a:xfrm>
              <a:off x="0" y="2520991"/>
              <a:ext cx="6578400" cy="1152000"/>
            </a:xfrm>
            <a:prstGeom prst="roundRect">
              <a:avLst>
                <a:gd name="adj" fmla="val 16667"/>
              </a:avLst>
            </a:prstGeom>
            <a:solidFill>
              <a:srgbClr val="B8888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81"/>
            <p:cNvSpPr txBox="1"/>
            <p:nvPr/>
          </p:nvSpPr>
          <p:spPr>
            <a:xfrm>
              <a:off x="56237" y="2577228"/>
              <a:ext cx="6465900" cy="103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850" tIns="82850" rIns="82850" bIns="828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Avoid using red &amp; green (especially together)</a:t>
              </a:r>
              <a:endParaRPr sz="1100"/>
            </a:p>
          </p:txBody>
        </p:sp>
        <p:sp>
          <p:nvSpPr>
            <p:cNvPr id="656" name="Google Shape;656;p81"/>
            <p:cNvSpPr/>
            <p:nvPr/>
          </p:nvSpPr>
          <p:spPr>
            <a:xfrm>
              <a:off x="0" y="3756541"/>
              <a:ext cx="6578400" cy="1152000"/>
            </a:xfrm>
            <a:prstGeom prst="roundRect">
              <a:avLst>
                <a:gd name="adj" fmla="val 16667"/>
              </a:avLst>
            </a:prstGeom>
            <a:solidFill>
              <a:srgbClr val="A4A4A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81"/>
            <p:cNvSpPr txBox="1"/>
            <p:nvPr/>
          </p:nvSpPr>
          <p:spPr>
            <a:xfrm>
              <a:off x="56237" y="3812778"/>
              <a:ext cx="6465900" cy="103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850" tIns="82850" rIns="82850" bIns="828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Color-blind-friendly palettes are available with shades of red and green</a:t>
              </a:r>
              <a:endParaRPr sz="1100"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82"/>
          <p:cNvSpPr txBox="1">
            <a:spLocks noGrp="1"/>
          </p:cNvSpPr>
          <p:nvPr>
            <p:ph type="title"/>
          </p:nvPr>
        </p:nvSpPr>
        <p:spPr>
          <a:xfrm>
            <a:off x="452954" y="480061"/>
            <a:ext cx="19566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2700"/>
              <a:buFont typeface="Calibri"/>
              <a:buNone/>
            </a:pPr>
            <a:r>
              <a:rPr lang="en" sz="2700">
                <a:solidFill>
                  <a:srgbClr val="2C2C2C"/>
                </a:solidFill>
              </a:rPr>
              <a:t>What is the one best color palette for R?</a:t>
            </a:r>
            <a:endParaRPr/>
          </a:p>
        </p:txBody>
      </p:sp>
      <p:sp>
        <p:nvSpPr>
          <p:cNvPr id="665" name="Google Shape;665;p82"/>
          <p:cNvSpPr/>
          <p:nvPr/>
        </p:nvSpPr>
        <p:spPr>
          <a:xfrm>
            <a:off x="2685050" y="363474"/>
            <a:ext cx="6096900" cy="42930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6" name="Google Shape;666;p8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556"/>
          <a:stretch/>
        </p:blipFill>
        <p:spPr>
          <a:xfrm>
            <a:off x="3047223" y="706904"/>
            <a:ext cx="5372400" cy="36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3"/>
          <p:cNvSpPr/>
          <p:nvPr/>
        </p:nvSpPr>
        <p:spPr>
          <a:xfrm rot="-5400000">
            <a:off x="600167" y="1118527"/>
            <a:ext cx="2500200" cy="2624400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83"/>
          <p:cNvSpPr txBox="1">
            <a:spLocks noGrp="1"/>
          </p:cNvSpPr>
          <p:nvPr>
            <p:ph type="title"/>
          </p:nvPr>
        </p:nvSpPr>
        <p:spPr>
          <a:xfrm>
            <a:off x="771525" y="1475450"/>
            <a:ext cx="1971600" cy="19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</a:pPr>
            <a:r>
              <a:rPr lang="en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Viridis</a:t>
            </a:r>
            <a:endParaRPr/>
          </a:p>
        </p:txBody>
      </p:sp>
      <p:pic>
        <p:nvPicPr>
          <p:cNvPr id="674" name="Google Shape;674;p83" descr="Wrapping around ggplot2 with ggperiodic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43625" y="257176"/>
            <a:ext cx="6234600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Indicator Species Analysis</a:t>
            </a:r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body" idx="1"/>
          </p:nvPr>
        </p:nvSpPr>
        <p:spPr>
          <a:xfrm>
            <a:off x="628650" y="1332643"/>
            <a:ext cx="4738878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Testing whether certain species are associated with distinct groups of plots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We use predetermined plot groupings—here we will separate the plots into K (potassium) quartiles again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IRL, many possibilities: burned / unburned; time since fire; fire severity classes; different management histories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D6AF02-9D16-BDBD-4683-77DC9E0F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016" y="1179576"/>
            <a:ext cx="3517392" cy="2638044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Indicator Species Analysis</a:t>
            </a:r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body" idx="1"/>
          </p:nvPr>
        </p:nvSpPr>
        <p:spPr>
          <a:xfrm>
            <a:off x="628650" y="2409245"/>
            <a:ext cx="6893284" cy="2186798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We can also run an indicator species analysis with randomly selected groups (why would we want to do that?)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8B3AD9-15CE-D865-904C-6B66C486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1" y="1415425"/>
            <a:ext cx="7772400" cy="754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7310D5-5A02-FDEA-6AAF-E2CBBCEF0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69" y="3218822"/>
            <a:ext cx="7772400" cy="155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615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C95F3-09E7-243C-0EB2-057EDD9BE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523720"/>
            <a:ext cx="6858000" cy="812099"/>
          </a:xfrm>
        </p:spPr>
        <p:txBody>
          <a:bodyPr>
            <a:normAutofit fontScale="90000"/>
          </a:bodyPr>
          <a:lstStyle/>
          <a:p>
            <a:r>
              <a:rPr lang="en-US"/>
              <a:t>Breakout group: indicator species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2329D6-0395-0FA1-2C88-76BA2B7FE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2005643"/>
          </a:xfrm>
        </p:spPr>
        <p:txBody>
          <a:bodyPr>
            <a:normAutofit/>
          </a:bodyPr>
          <a:lstStyle/>
          <a:p>
            <a:pPr algn="l">
              <a:buAutoNum type="arabicPeriod"/>
            </a:pPr>
            <a:r>
              <a:rPr lang="en-US"/>
              <a:t>Are there plants that are significant indicators of different soil potassium levels?</a:t>
            </a:r>
          </a:p>
          <a:p>
            <a:pPr algn="l">
              <a:buAutoNum type="arabicPeriod"/>
            </a:pPr>
            <a:r>
              <a:rPr lang="en-US"/>
              <a:t>Try running indicator species analysis with a different environmental variable, discuss what you found</a:t>
            </a:r>
          </a:p>
          <a:p>
            <a:pPr algn="l">
              <a:buAutoNum type="arabicPeriod"/>
            </a:pPr>
            <a:r>
              <a:rPr lang="en-US"/>
              <a:t>Advanced question: which environmental variable has the most significant indicator species when seprated into quartiles?</a:t>
            </a:r>
          </a:p>
        </p:txBody>
      </p:sp>
    </p:spTree>
    <p:extLst>
      <p:ext uri="{BB962C8B-B14F-4D97-AF65-F5344CB8AC3E}">
        <p14:creationId xmlns:p14="http://schemas.microsoft.com/office/powerpoint/2010/main" val="2923780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Trait-environment analyses</a:t>
            </a:r>
            <a:endParaRPr/>
          </a:p>
        </p:txBody>
      </p:sp>
      <p:sp>
        <p:nvSpPr>
          <p:cNvPr id="686" name="Google Shape;686;p8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4373118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Example: How does average plant height respond to the soil K (potassium) gradient?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Trait-environment relationships are often of interest but challenging to address – traits measured at the species scale; environmental vars measured at plot scale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Three main types of approach (next slide)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90D2D-AC66-0164-A7B4-ED6F89121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088" y="1285875"/>
            <a:ext cx="342900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8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3" name="Google Shape;69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685"/>
            <a:ext cx="9144001" cy="4588934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86"/>
          <p:cNvSpPr txBox="1">
            <a:spLocks noGrp="1"/>
          </p:cNvSpPr>
          <p:nvPr>
            <p:ph type="body" idx="1"/>
          </p:nvPr>
        </p:nvSpPr>
        <p:spPr>
          <a:xfrm>
            <a:off x="557550" y="4387494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Miller et al. 2019.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Functional traits and community composition: A comparison among community-weighted means, weighted correlations, and multilevel models. </a:t>
            </a:r>
            <a:r>
              <a:rPr lang="en" sz="1400"/>
              <a:t>Methods in Ecology and Evolution.</a:t>
            </a:r>
            <a:endParaRPr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439795-D0B9-A98F-D984-E498727641C5}"/>
              </a:ext>
            </a:extLst>
          </p:cNvPr>
          <p:cNvSpPr txBox="1"/>
          <p:nvPr/>
        </p:nvSpPr>
        <p:spPr>
          <a:xfrm>
            <a:off x="484632" y="1819656"/>
            <a:ext cx="2573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(including 4</a:t>
            </a:r>
            <a:r>
              <a:rPr lang="en-US" baseline="30000">
                <a:solidFill>
                  <a:schemeClr val="accent1">
                    <a:lumMod val="50000"/>
                  </a:schemeClr>
                </a:solidFill>
              </a:rPr>
              <a:t>th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 corner analyses)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14F3E-A7A2-974C-C278-1BB995D073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439436"/>
            <a:ext cx="6858000" cy="17907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/>
              <a:t>Let’s compare two different methods for analyzing trait-environment relationships:</a:t>
            </a:r>
            <a:br>
              <a:rPr lang="en-US" sz="3200"/>
            </a:br>
            <a:r>
              <a:rPr lang="en-US" sz="3200"/>
              <a:t> </a:t>
            </a:r>
            <a:br>
              <a:rPr lang="en-US" sz="3200"/>
            </a:br>
            <a:r>
              <a:rPr lang="en-US" sz="3200"/>
              <a:t>1. Community-weighted mean regression </a:t>
            </a:r>
            <a:br>
              <a:rPr lang="en-US" sz="3200"/>
            </a:br>
            <a:r>
              <a:rPr lang="en-US" sz="3200"/>
              <a:t>2. Linear mixed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A3611D-7214-9655-8370-7DEAC68A4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2071639"/>
          </a:xfrm>
        </p:spPr>
        <p:txBody>
          <a:bodyPr>
            <a:normAutofit/>
          </a:bodyPr>
          <a:lstStyle/>
          <a:p>
            <a:pPr algn="l"/>
            <a:r>
              <a:rPr lang="en-US"/>
              <a:t>Do we get the same results?</a:t>
            </a:r>
          </a:p>
          <a:p>
            <a:pPr algn="l"/>
            <a:endParaRPr lang="en-US"/>
          </a:p>
          <a:p>
            <a:pPr algn="l"/>
            <a:r>
              <a:rPr lang="en-US"/>
              <a:t>Two questions: </a:t>
            </a:r>
          </a:p>
          <a:p>
            <a:pPr algn="l"/>
            <a:r>
              <a:rPr lang="en-US"/>
              <a:t>1. Does soil K (potassium) affect lfp?</a:t>
            </a:r>
          </a:p>
          <a:p>
            <a:pPr algn="l"/>
            <a:r>
              <a:rPr lang="en-US"/>
              <a:t>1. Does soil K (potassium) affect spikiness?</a:t>
            </a:r>
          </a:p>
        </p:txBody>
      </p:sp>
    </p:spTree>
    <p:extLst>
      <p:ext uri="{BB962C8B-B14F-4D97-AF65-F5344CB8AC3E}">
        <p14:creationId xmlns:p14="http://schemas.microsoft.com/office/powerpoint/2010/main" val="3099990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"/>
              <a:t>Setting up R Studio</a:t>
            </a:r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body" idx="1"/>
          </p:nvPr>
        </p:nvSpPr>
        <p:spPr>
          <a:xfrm>
            <a:off x="0" y="1053098"/>
            <a:ext cx="4535100" cy="40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•"/>
            </a:pPr>
            <a:r>
              <a:rPr lang="en" sz="2600"/>
              <a:t>Choose a color scheme (RStudio &gt; Preferences &gt; Appearance)</a:t>
            </a:r>
            <a:endParaRPr/>
          </a:p>
          <a:p>
            <a:pPr marL="342900" lvl="0" indent="-177800" algn="l" rtl="0">
              <a:spcBef>
                <a:spcPts val="52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</a:pPr>
            <a:endParaRPr sz="2600"/>
          </a:p>
          <a:p>
            <a:pPr marL="342900" lvl="0" indent="-342900" algn="l" rtl="0">
              <a:spcBef>
                <a:spcPts val="520"/>
              </a:spcBef>
              <a:spcAft>
                <a:spcPts val="0"/>
              </a:spcAft>
              <a:buClr>
                <a:srgbClr val="FFFFFF"/>
              </a:buClr>
              <a:buSzPts val="2600"/>
              <a:buChar char="•"/>
            </a:pPr>
            <a:r>
              <a:rPr lang="en" sz="2600"/>
              <a:t>Consider rearranging windows with console in upper right (RStudio &gt; Preferences &gt; Pane layout)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endParaRPr/>
          </a:p>
        </p:txBody>
      </p:sp>
      <p:pic>
        <p:nvPicPr>
          <p:cNvPr id="231" name="Google Shape;23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0020" y="1155700"/>
            <a:ext cx="4793981" cy="328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4D44-6B0B-0779-F338-9EB7C0F949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-233813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US"/>
              <a:t>Breakout group</a:t>
            </a:r>
            <a:br>
              <a:rPr lang="en-US"/>
            </a:br>
            <a:r>
              <a:rPr lang="en-US"/>
              <a:t>Trait-environment relationships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53F03-16A1-9072-103A-2DC5A35C16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837944"/>
            <a:ext cx="6858000" cy="2105286"/>
          </a:xfrm>
        </p:spPr>
        <p:txBody>
          <a:bodyPr>
            <a:normAutofit/>
          </a:bodyPr>
          <a:lstStyle/>
          <a:p>
            <a:r>
              <a:rPr lang="en-US"/>
              <a:t>Develop your own hypothesis about a trait – environment relationship using this dataset, then test it.</a:t>
            </a:r>
          </a:p>
          <a:p>
            <a:r>
              <a:rPr lang="en-US"/>
              <a:t>Consider comparing CWM regression with linear mixed models like we did above!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9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7"/>
          <p:cNvSpPr txBox="1">
            <a:spLocks noGrp="1"/>
          </p:cNvSpPr>
          <p:nvPr>
            <p:ph type="title"/>
          </p:nvPr>
        </p:nvSpPr>
        <p:spPr>
          <a:xfrm>
            <a:off x="628650" y="138672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Phylogenetic analyses</a:t>
            </a:r>
            <a:endParaRPr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F8B5360-7027-88F8-E06D-933409D8DE59}"/>
              </a:ext>
            </a:extLst>
          </p:cNvPr>
          <p:cNvSpPr txBox="1">
            <a:spLocks/>
          </p:cNvSpPr>
          <p:nvPr/>
        </p:nvSpPr>
        <p:spPr>
          <a:xfrm>
            <a:off x="252454" y="1066668"/>
            <a:ext cx="5615609" cy="2105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Why would ecologists want to consider phylogentic relationships in community analyses?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79B34-83E2-81FD-A41B-8CA3F39F26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E6E94-B308-E045-A5CA-CB532519C0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F039F-6CA9-E95D-4E74-A32E09F8D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030"/>
          <a:stretch/>
        </p:blipFill>
        <p:spPr>
          <a:xfrm>
            <a:off x="847667" y="0"/>
            <a:ext cx="21579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187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79B34-83E2-81FD-A41B-8CA3F39F26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E6E94-B308-E045-A5CA-CB532519C0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F039F-6CA9-E95D-4E74-A32E09F8D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056"/>
          <a:stretch/>
        </p:blipFill>
        <p:spPr>
          <a:xfrm>
            <a:off x="847667" y="0"/>
            <a:ext cx="48375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196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79B34-83E2-81FD-A41B-8CA3F39F26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E6E94-B308-E045-A5CA-CB532519C0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F039F-6CA9-E95D-4E74-A32E09F8D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67" y="0"/>
            <a:ext cx="74486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459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7"/>
          <p:cNvSpPr txBox="1">
            <a:spLocks noGrp="1"/>
          </p:cNvSpPr>
          <p:nvPr>
            <p:ph type="title"/>
          </p:nvPr>
        </p:nvSpPr>
        <p:spPr>
          <a:xfrm>
            <a:off x="628650" y="138672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Phylogenetic analyses</a:t>
            </a:r>
            <a:endParaRPr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F8B5360-7027-88F8-E06D-933409D8DE59}"/>
              </a:ext>
            </a:extLst>
          </p:cNvPr>
          <p:cNvSpPr txBox="1">
            <a:spLocks/>
          </p:cNvSpPr>
          <p:nvPr/>
        </p:nvSpPr>
        <p:spPr>
          <a:xfrm>
            <a:off x="300162" y="635772"/>
            <a:ext cx="5615609" cy="4076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  <a:p>
            <a:r>
              <a:rPr lang="en-US"/>
              <a:t>Calculating phylogenetic metrics (individual variables) is the simplest way to include phylogeny in a community analysis</a:t>
            </a:r>
          </a:p>
          <a:p>
            <a:endParaRPr lang="en-US"/>
          </a:p>
          <a:p>
            <a:r>
              <a:rPr lang="en-US"/>
              <a:t>Examples: </a:t>
            </a:r>
          </a:p>
          <a:p>
            <a:pPr lvl="1"/>
            <a:r>
              <a:rPr lang="en-US"/>
              <a:t>Mean pairwise tip distance (MPD)</a:t>
            </a:r>
          </a:p>
          <a:p>
            <a:pPr lvl="1"/>
            <a:r>
              <a:rPr lang="en-US"/>
              <a:t>Mean nearest taxon distance (MNTD)</a:t>
            </a:r>
          </a:p>
          <a:p>
            <a:pPr lvl="1"/>
            <a:r>
              <a:rPr lang="en-US"/>
              <a:t>Standard effect size of MPD (SES.MPD)</a:t>
            </a:r>
          </a:p>
          <a:p>
            <a:pPr lvl="1"/>
            <a:r>
              <a:rPr lang="en-US"/>
              <a:t>Standard effect size of MNTD (SES.MNTD)</a:t>
            </a:r>
          </a:p>
          <a:p>
            <a:pPr lvl="1"/>
            <a:endParaRPr lang="en-US"/>
          </a:p>
          <a:p>
            <a:r>
              <a:rPr lang="en-US"/>
              <a:t>All of the above are measures of how much phylogenetic diversity is data set; consider looking at multiple metrics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02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8"/>
          <p:cNvSpPr txBox="1">
            <a:spLocks noGrp="1"/>
          </p:cNvSpPr>
          <p:nvPr>
            <p:ph type="title"/>
          </p:nvPr>
        </p:nvSpPr>
        <p:spPr>
          <a:xfrm>
            <a:off x="79071" y="0"/>
            <a:ext cx="8985415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Example: effects of fire severity on plant species richness and MPD in Sierra Nevada conifer forests</a:t>
            </a:r>
            <a:endParaRPr sz="2400"/>
          </a:p>
        </p:txBody>
      </p:sp>
      <p:sp>
        <p:nvSpPr>
          <p:cNvPr id="705" name="Google Shape;705;p8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ED88BA-B3EE-528E-9E06-1E3407355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793"/>
          <a:stretch/>
        </p:blipFill>
        <p:spPr>
          <a:xfrm>
            <a:off x="4287743" y="798238"/>
            <a:ext cx="3234192" cy="4591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DF2B32-45B5-6B35-3B7E-41BF3EA76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22" y="894191"/>
            <a:ext cx="26543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53E10-9779-31DE-F58B-23FFD14AA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1539" y="-199849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US"/>
              <a:t>Phylogenetic generalized linear mixed models PGLMMs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8B1ED-2964-2DD1-99E7-AC1EFBFEA1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763275"/>
            <a:ext cx="6858000" cy="2586088"/>
          </a:xfrm>
        </p:spPr>
        <p:txBody>
          <a:bodyPr>
            <a:normAutofit/>
          </a:bodyPr>
          <a:lstStyle/>
          <a:p>
            <a:r>
              <a:rPr lang="en-US"/>
              <a:t>Allow analysis of trait-environment interactions while controlling for phylogenetic relationships</a:t>
            </a:r>
          </a:p>
          <a:p>
            <a:endParaRPr lang="en-US"/>
          </a:p>
          <a:p>
            <a:r>
              <a:rPr lang="en-US"/>
              <a:t>(not covered in our code)</a:t>
            </a:r>
          </a:p>
          <a:p>
            <a:endParaRPr lang="en-US"/>
          </a:p>
          <a:p>
            <a:r>
              <a:rPr lang="en-US"/>
              <a:t>See paper by Tony Ives</a:t>
            </a:r>
          </a:p>
        </p:txBody>
      </p:sp>
    </p:spTree>
    <p:extLst>
      <p:ext uri="{BB962C8B-B14F-4D97-AF65-F5344CB8AC3E}">
        <p14:creationId xmlns:p14="http://schemas.microsoft.com/office/powerpoint/2010/main" val="36540116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1193B-4A92-048F-5C8F-6ABF56D3C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629219"/>
          </a:xfrm>
        </p:spPr>
        <p:txBody>
          <a:bodyPr>
            <a:normAutofit fontScale="90000"/>
          </a:bodyPr>
          <a:lstStyle/>
          <a:p>
            <a:r>
              <a:rPr lang="en-US"/>
              <a:t>Breakout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2406E3-1851-FBC0-95E2-44FDA9EA3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3974" y="1588346"/>
            <a:ext cx="6858000" cy="124170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How do you think plant phylogenetic diversity will respond to environmental gradients in this data set?</a:t>
            </a:r>
          </a:p>
          <a:p>
            <a:endParaRPr lang="en-US"/>
          </a:p>
          <a:p>
            <a:r>
              <a:rPr lang="en-US"/>
              <a:t>Create a hypothesis and test it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027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6B57-A1A7-E47C-2B25-C0439AB78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B7C8D8-99BA-C28C-7AE9-2C7CF677D9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2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>
            <a:spLocks noGrp="1"/>
          </p:cNvSpPr>
          <p:nvPr>
            <p:ph type="title"/>
          </p:nvPr>
        </p:nvSpPr>
        <p:spPr>
          <a:xfrm>
            <a:off x="0" y="-137160"/>
            <a:ext cx="91440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three data matrices of community data</a:t>
            </a:r>
            <a:endParaRPr sz="3600"/>
          </a:p>
        </p:txBody>
      </p:sp>
      <p:sp>
        <p:nvSpPr>
          <p:cNvPr id="237" name="Google Shape;237;p41"/>
          <p:cNvSpPr txBox="1">
            <a:spLocks noGrp="1"/>
          </p:cNvSpPr>
          <p:nvPr>
            <p:ph type="body" idx="1"/>
          </p:nvPr>
        </p:nvSpPr>
        <p:spPr>
          <a:xfrm>
            <a:off x="0" y="1053098"/>
            <a:ext cx="9144000" cy="40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" name="Google Shape;238;p41"/>
          <p:cNvPicPr preferRelativeResize="0"/>
          <p:nvPr/>
        </p:nvPicPr>
        <p:blipFill rotWithShape="1">
          <a:blip r:embed="rId3">
            <a:alphaModFix/>
          </a:blip>
          <a:srcRect l="16407" t="13337" r="41587" b="44819"/>
          <a:stretch/>
        </p:blipFill>
        <p:spPr>
          <a:xfrm>
            <a:off x="914400" y="640081"/>
            <a:ext cx="3849624" cy="217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three data matrices of community data</a:t>
            </a:r>
            <a:endParaRPr sz="3600"/>
          </a:p>
        </p:txBody>
      </p:sp>
      <p:sp>
        <p:nvSpPr>
          <p:cNvPr id="244" name="Google Shape;244;p42"/>
          <p:cNvSpPr txBox="1">
            <a:spLocks noGrp="1"/>
          </p:cNvSpPr>
          <p:nvPr>
            <p:ph type="body" idx="1"/>
          </p:nvPr>
        </p:nvSpPr>
        <p:spPr>
          <a:xfrm>
            <a:off x="0" y="1053098"/>
            <a:ext cx="9144000" cy="40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42"/>
          <p:cNvPicPr preferRelativeResize="0"/>
          <p:nvPr/>
        </p:nvPicPr>
        <p:blipFill rotWithShape="1">
          <a:blip r:embed="rId3">
            <a:alphaModFix/>
          </a:blip>
          <a:srcRect l="4777" t="13126" r="1360"/>
          <a:stretch/>
        </p:blipFill>
        <p:spPr>
          <a:xfrm>
            <a:off x="703926" y="793900"/>
            <a:ext cx="7736136" cy="4286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2"/>
          <p:cNvSpPr/>
          <p:nvPr/>
        </p:nvSpPr>
        <p:spPr>
          <a:xfrm>
            <a:off x="1753750" y="929475"/>
            <a:ext cx="3238500" cy="1943100"/>
          </a:xfrm>
          <a:prstGeom prst="frame">
            <a:avLst>
              <a:gd name="adj1" fmla="val 1695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42"/>
          <p:cNvSpPr/>
          <p:nvPr/>
        </p:nvSpPr>
        <p:spPr>
          <a:xfrm>
            <a:off x="5195450" y="929475"/>
            <a:ext cx="1485900" cy="1943100"/>
          </a:xfrm>
          <a:prstGeom prst="frame">
            <a:avLst>
              <a:gd name="adj1" fmla="val 1695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2"/>
          <p:cNvSpPr/>
          <p:nvPr/>
        </p:nvSpPr>
        <p:spPr>
          <a:xfrm>
            <a:off x="1753750" y="2872575"/>
            <a:ext cx="3238500" cy="594600"/>
          </a:xfrm>
          <a:prstGeom prst="frame">
            <a:avLst>
              <a:gd name="adj1" fmla="val 6408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 data</a:t>
            </a:r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body" idx="1"/>
          </p:nvPr>
        </p:nvSpPr>
        <p:spPr>
          <a:xfrm>
            <a:off x="0" y="1053100"/>
            <a:ext cx="4814400" cy="40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1. Each variable is a column; each column is a variable.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2. Each observation is a row; each row is an observation.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3. Each value is a cell; each cell is a single value.</a:t>
            </a:r>
            <a:endParaRPr/>
          </a:p>
        </p:txBody>
      </p:sp>
      <p:pic>
        <p:nvPicPr>
          <p:cNvPr id="255" name="Google Shape;2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800" y="1009800"/>
            <a:ext cx="3981300" cy="39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1949</Words>
  <Application>Microsoft Macintosh PowerPoint</Application>
  <PresentationFormat>On-screen Show (16:9)</PresentationFormat>
  <Paragraphs>285</Paragraphs>
  <Slides>69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Calibri</vt:lpstr>
      <vt:lpstr>Montserrat</vt:lpstr>
      <vt:lpstr>Arial</vt:lpstr>
      <vt:lpstr>Merriweather Sans</vt:lpstr>
      <vt:lpstr>Simple Light</vt:lpstr>
      <vt:lpstr>Office Theme</vt:lpstr>
      <vt:lpstr>Office Theme</vt:lpstr>
      <vt:lpstr>Quantitative Community ecology in R Instructor: Jesse Miller</vt:lpstr>
      <vt:lpstr>Outline</vt:lpstr>
      <vt:lpstr>introductions</vt:lpstr>
      <vt:lpstr>PowerPoint Presentation</vt:lpstr>
      <vt:lpstr>R Studio</vt:lpstr>
      <vt:lpstr>Setting up R Studio</vt:lpstr>
      <vt:lpstr>The three data matrices of community data</vt:lpstr>
      <vt:lpstr>The three data matrices of community data</vt:lpstr>
      <vt:lpstr>Tidy data</vt:lpstr>
      <vt:lpstr>Managing community data</vt:lpstr>
      <vt:lpstr>Always keep the original, raw data</vt:lpstr>
      <vt:lpstr>Use descriptive names for your data files</vt:lpstr>
      <vt:lpstr>When you add data to a database, try not to add columns. Add rows.</vt:lpstr>
      <vt:lpstr>When you add data to a database, try not to add columns. Add rows.</vt:lpstr>
      <vt:lpstr>When you add data to a database, try not to add columns. Add rows.</vt:lpstr>
      <vt:lpstr>All cells within a column should contain only one type of information (text or numerical)</vt:lpstr>
      <vt:lpstr>Record a single piece of data only once.</vt:lpstr>
      <vt:lpstr>Record a single piece of data only once.</vt:lpstr>
      <vt:lpstr>Record a single piece of data only once.</vt:lpstr>
      <vt:lpstr>Record a single piece of data only once</vt:lpstr>
      <vt:lpstr>R projects (.Rprj files) make life easy</vt:lpstr>
      <vt:lpstr>PowerPoint Presentation</vt:lpstr>
      <vt:lpstr>Community metrics</vt:lpstr>
      <vt:lpstr>Diversity metrics</vt:lpstr>
      <vt:lpstr>Alpha diversity activity</vt:lpstr>
      <vt:lpstr>Further reading on diversity 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Unconstrained ordination</vt:lpstr>
      <vt:lpstr>Unconstrained ordination</vt:lpstr>
      <vt:lpstr>PowerPoint Presentation</vt:lpstr>
      <vt:lpstr>PowerPoint Presentation</vt:lpstr>
      <vt:lpstr>NMDS ordination</vt:lpstr>
      <vt:lpstr>PowerPoint Presentation</vt:lpstr>
      <vt:lpstr>Constrained ordination</vt:lpstr>
      <vt:lpstr>PowerPoint Presentation</vt:lpstr>
      <vt:lpstr>Group differences - PERMANOVA</vt:lpstr>
      <vt:lpstr>Group differences - PERMDISP</vt:lpstr>
      <vt:lpstr>Ordination, PERMANOVA and PERMDISP breakout group</vt:lpstr>
      <vt:lpstr>Data viz Tips</vt:lpstr>
      <vt:lpstr>PowerPoint Presentation</vt:lpstr>
      <vt:lpstr>PowerPoint Presentation</vt:lpstr>
      <vt:lpstr>We’re trying to tell a story: Make it easy for the viewer to follow it</vt:lpstr>
      <vt:lpstr>Making good figures takes time</vt:lpstr>
      <vt:lpstr>Color schemes</vt:lpstr>
      <vt:lpstr>What is the one best color palette for R?</vt:lpstr>
      <vt:lpstr>Viridis</vt:lpstr>
      <vt:lpstr>Indicator Species Analysis</vt:lpstr>
      <vt:lpstr>Indicator Species Analysis</vt:lpstr>
      <vt:lpstr>Breakout group: indicator species analysis</vt:lpstr>
      <vt:lpstr>Trait-environment analyses</vt:lpstr>
      <vt:lpstr>PowerPoint Presentation</vt:lpstr>
      <vt:lpstr>Let’s compare two different methods for analyzing trait-environment relationships:   1. Community-weighted mean regression  2. Linear mixed models</vt:lpstr>
      <vt:lpstr>Breakout group Trait-environment relationships</vt:lpstr>
      <vt:lpstr>Phylogenetic analyses</vt:lpstr>
      <vt:lpstr>PowerPoint Presentation</vt:lpstr>
      <vt:lpstr>PowerPoint Presentation</vt:lpstr>
      <vt:lpstr>PowerPoint Presentation</vt:lpstr>
      <vt:lpstr>Phylogenetic analyses</vt:lpstr>
      <vt:lpstr>Example: effects of fire severity on plant species richness and MPD in Sierra Nevada conifer forests</vt:lpstr>
      <vt:lpstr>Phylogenetic generalized linear mixed models PGLMMs</vt:lpstr>
      <vt:lpstr>Breakout group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Jesse Miller</cp:lastModifiedBy>
  <cp:revision>15</cp:revision>
  <dcterms:modified xsi:type="dcterms:W3CDTF">2024-08-04T07:10:36Z</dcterms:modified>
</cp:coreProperties>
</file>